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6" r:id="rId1"/>
  </p:sldMasterIdLst>
  <p:notesMasterIdLst>
    <p:notesMasterId r:id="rId55"/>
  </p:notesMasterIdLst>
  <p:sldIdLst>
    <p:sldId id="433" r:id="rId2"/>
    <p:sldId id="434" r:id="rId3"/>
    <p:sldId id="426" r:id="rId4"/>
    <p:sldId id="387" r:id="rId5"/>
    <p:sldId id="359" r:id="rId6"/>
    <p:sldId id="363" r:id="rId7"/>
    <p:sldId id="364" r:id="rId8"/>
    <p:sldId id="365" r:id="rId9"/>
    <p:sldId id="406" r:id="rId10"/>
    <p:sldId id="407" r:id="rId11"/>
    <p:sldId id="366" r:id="rId12"/>
    <p:sldId id="367" r:id="rId13"/>
    <p:sldId id="435" r:id="rId14"/>
    <p:sldId id="438" r:id="rId15"/>
    <p:sldId id="437" r:id="rId16"/>
    <p:sldId id="408" r:id="rId17"/>
    <p:sldId id="440" r:id="rId18"/>
    <p:sldId id="409" r:id="rId19"/>
    <p:sldId id="410" r:id="rId20"/>
    <p:sldId id="441" r:id="rId21"/>
    <p:sldId id="411" r:id="rId22"/>
    <p:sldId id="445" r:id="rId23"/>
    <p:sldId id="446" r:id="rId24"/>
    <p:sldId id="444" r:id="rId25"/>
    <p:sldId id="442" r:id="rId26"/>
    <p:sldId id="412" r:id="rId27"/>
    <p:sldId id="447" r:id="rId28"/>
    <p:sldId id="448" r:id="rId29"/>
    <p:sldId id="413" r:id="rId30"/>
    <p:sldId id="449" r:id="rId31"/>
    <p:sldId id="414" r:id="rId32"/>
    <p:sldId id="415" r:id="rId33"/>
    <p:sldId id="450" r:id="rId34"/>
    <p:sldId id="451" r:id="rId35"/>
    <p:sldId id="399" r:id="rId36"/>
    <p:sldId id="369" r:id="rId37"/>
    <p:sldId id="453" r:id="rId38"/>
    <p:sldId id="370" r:id="rId39"/>
    <p:sldId id="371" r:id="rId40"/>
    <p:sldId id="388" r:id="rId41"/>
    <p:sldId id="455" r:id="rId42"/>
    <p:sldId id="454" r:id="rId43"/>
    <p:sldId id="374" r:id="rId44"/>
    <p:sldId id="373" r:id="rId45"/>
    <p:sldId id="456" r:id="rId46"/>
    <p:sldId id="382" r:id="rId47"/>
    <p:sldId id="458" r:id="rId48"/>
    <p:sldId id="383" r:id="rId49"/>
    <p:sldId id="457" r:id="rId50"/>
    <p:sldId id="459" r:id="rId51"/>
    <p:sldId id="427" r:id="rId52"/>
    <p:sldId id="428" r:id="rId53"/>
    <p:sldId id="460" r:id="rId5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09" charset="0"/>
        <a:ea typeface="+mn-ea"/>
        <a:cs typeface="+mn-cs"/>
      </a:defRPr>
    </a:lvl1pPr>
    <a:lvl2pPr marL="457200" algn="l" rtl="0" fontAlgn="base">
      <a:spcBef>
        <a:spcPct val="0"/>
      </a:spcBef>
      <a:spcAft>
        <a:spcPct val="0"/>
      </a:spcAft>
      <a:defRPr kern="1200">
        <a:solidFill>
          <a:schemeClr val="tx1"/>
        </a:solidFill>
        <a:latin typeface="Arial" pitchFamily="-109" charset="0"/>
        <a:ea typeface="+mn-ea"/>
        <a:cs typeface="+mn-cs"/>
      </a:defRPr>
    </a:lvl2pPr>
    <a:lvl3pPr marL="914400" algn="l" rtl="0" fontAlgn="base">
      <a:spcBef>
        <a:spcPct val="0"/>
      </a:spcBef>
      <a:spcAft>
        <a:spcPct val="0"/>
      </a:spcAft>
      <a:defRPr kern="1200">
        <a:solidFill>
          <a:schemeClr val="tx1"/>
        </a:solidFill>
        <a:latin typeface="Arial" pitchFamily="-109" charset="0"/>
        <a:ea typeface="+mn-ea"/>
        <a:cs typeface="+mn-cs"/>
      </a:defRPr>
    </a:lvl3pPr>
    <a:lvl4pPr marL="1371600" algn="l" rtl="0" fontAlgn="base">
      <a:spcBef>
        <a:spcPct val="0"/>
      </a:spcBef>
      <a:spcAft>
        <a:spcPct val="0"/>
      </a:spcAft>
      <a:defRPr kern="1200">
        <a:solidFill>
          <a:schemeClr val="tx1"/>
        </a:solidFill>
        <a:latin typeface="Arial" pitchFamily="-109" charset="0"/>
        <a:ea typeface="+mn-ea"/>
        <a:cs typeface="+mn-cs"/>
      </a:defRPr>
    </a:lvl4pPr>
    <a:lvl5pPr marL="1828800" algn="l" rtl="0" fontAlgn="base">
      <a:spcBef>
        <a:spcPct val="0"/>
      </a:spcBef>
      <a:spcAft>
        <a:spcPct val="0"/>
      </a:spcAft>
      <a:defRPr kern="1200">
        <a:solidFill>
          <a:schemeClr val="tx1"/>
        </a:solidFill>
        <a:latin typeface="Arial" pitchFamily="-109" charset="0"/>
        <a:ea typeface="+mn-ea"/>
        <a:cs typeface="+mn-cs"/>
      </a:defRPr>
    </a:lvl5pPr>
    <a:lvl6pPr marL="2286000" algn="l" defTabSz="457200" rtl="0" eaLnBrk="1" latinLnBrk="0" hangingPunct="1">
      <a:defRPr kern="1200">
        <a:solidFill>
          <a:schemeClr val="tx1"/>
        </a:solidFill>
        <a:latin typeface="Arial" pitchFamily="-109" charset="0"/>
        <a:ea typeface="+mn-ea"/>
        <a:cs typeface="+mn-cs"/>
      </a:defRPr>
    </a:lvl6pPr>
    <a:lvl7pPr marL="2743200" algn="l" defTabSz="457200" rtl="0" eaLnBrk="1" latinLnBrk="0" hangingPunct="1">
      <a:defRPr kern="1200">
        <a:solidFill>
          <a:schemeClr val="tx1"/>
        </a:solidFill>
        <a:latin typeface="Arial" pitchFamily="-109" charset="0"/>
        <a:ea typeface="+mn-ea"/>
        <a:cs typeface="+mn-cs"/>
      </a:defRPr>
    </a:lvl7pPr>
    <a:lvl8pPr marL="3200400" algn="l" defTabSz="457200" rtl="0" eaLnBrk="1" latinLnBrk="0" hangingPunct="1">
      <a:defRPr kern="1200">
        <a:solidFill>
          <a:schemeClr val="tx1"/>
        </a:solidFill>
        <a:latin typeface="Arial" pitchFamily="-109" charset="0"/>
        <a:ea typeface="+mn-ea"/>
        <a:cs typeface="+mn-cs"/>
      </a:defRPr>
    </a:lvl8pPr>
    <a:lvl9pPr marL="3657600" algn="l" defTabSz="457200" rtl="0" eaLnBrk="1" latinLnBrk="0" hangingPunct="1">
      <a:defRPr kern="1200">
        <a:solidFill>
          <a:schemeClr val="tx1"/>
        </a:solidFill>
        <a:latin typeface="Arial"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3" autoAdjust="0"/>
    <p:restoredTop sz="94434" autoAdjust="0"/>
  </p:normalViewPr>
  <p:slideViewPr>
    <p:cSldViewPr>
      <p:cViewPr varScale="1">
        <p:scale>
          <a:sx n="80" d="100"/>
          <a:sy n="80" d="100"/>
        </p:scale>
        <p:origin x="177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C0FE5-B9FF-914F-AF60-85D28D11EDDB}" type="doc">
      <dgm:prSet loTypeId="urn:microsoft.com/office/officeart/2008/layout/RadialCluster" loCatId="hierarchy" qsTypeId="urn:microsoft.com/office/officeart/2005/8/quickstyle/simple4" qsCatId="simple" csTypeId="urn:microsoft.com/office/officeart/2005/8/colors/accent1_2" csCatId="accent1" phldr="1"/>
      <dgm:spPr/>
      <dgm:t>
        <a:bodyPr/>
        <a:lstStyle/>
        <a:p>
          <a:endParaRPr lang="en-US"/>
        </a:p>
      </dgm:t>
    </dgm:pt>
    <dgm:pt modelId="{2450E98C-2977-1047-A7F4-F52547AB7EE2}">
      <dgm:prSet/>
      <dgm:spPr/>
      <dgm:t>
        <a:bodyPr/>
        <a:lstStyle/>
        <a:p>
          <a:pPr rtl="0"/>
          <a:r>
            <a:rPr lang="en-US" b="1" dirty="0">
              <a:solidFill>
                <a:schemeClr val="tx1"/>
              </a:solidFill>
            </a:rPr>
            <a:t>Reasons database security has not kept pace with the increased reliance on databases are:</a:t>
          </a:r>
        </a:p>
      </dgm:t>
    </dgm:pt>
    <dgm:pt modelId="{733985D4-E1AD-5D47-997C-E16B0004E1DE}" type="parTrans" cxnId="{F8814C76-1283-964C-8A51-A62B8A7D3542}">
      <dgm:prSet/>
      <dgm:spPr/>
      <dgm:t>
        <a:bodyPr/>
        <a:lstStyle/>
        <a:p>
          <a:endParaRPr lang="en-US"/>
        </a:p>
      </dgm:t>
    </dgm:pt>
    <dgm:pt modelId="{0D740E36-8CAD-1C4E-BACA-F706DE965E8D}" type="sibTrans" cxnId="{F8814C76-1283-964C-8A51-A62B8A7D3542}">
      <dgm:prSet/>
      <dgm:spPr/>
      <dgm:t>
        <a:bodyPr/>
        <a:lstStyle/>
        <a:p>
          <a:endParaRPr lang="en-US"/>
        </a:p>
      </dgm:t>
    </dgm:pt>
    <dgm:pt modelId="{B5E4E7EF-304F-4547-8BC0-7E1F14323548}">
      <dgm:prSet custT="1"/>
      <dgm:spPr>
        <a:solidFill>
          <a:schemeClr val="accent3">
            <a:lumMod val="75000"/>
          </a:schemeClr>
        </a:solidFill>
      </dgm:spPr>
      <dgm:t>
        <a:bodyPr/>
        <a:lstStyle/>
        <a:p>
          <a:pPr rtl="0"/>
          <a:r>
            <a:rPr lang="en-US" sz="1500" b="1" dirty="0">
              <a:solidFill>
                <a:schemeClr val="bg1"/>
              </a:solidFill>
            </a:rPr>
            <a:t>There is a dramatic imbalance between the complexity of modern database management systems (DBMS) and the security technique used to protect these critical systems</a:t>
          </a:r>
        </a:p>
      </dgm:t>
    </dgm:pt>
    <dgm:pt modelId="{DA1C1963-76FC-E744-994A-182227EDF80C}" type="parTrans" cxnId="{AA1C1EAF-5BDD-7345-8F04-0FA5C3488F25}">
      <dgm:prSet/>
      <dgm:spPr>
        <a:ln>
          <a:solidFill>
            <a:schemeClr val="accent6">
              <a:lumMod val="40000"/>
              <a:lumOff val="60000"/>
            </a:schemeClr>
          </a:solidFill>
        </a:ln>
      </dgm:spPr>
      <dgm:t>
        <a:bodyPr/>
        <a:lstStyle/>
        <a:p>
          <a:endParaRPr lang="en-US"/>
        </a:p>
      </dgm:t>
    </dgm:pt>
    <dgm:pt modelId="{DD63D349-F56B-CE46-BBB0-8AEC9EE6D706}" type="sibTrans" cxnId="{AA1C1EAF-5BDD-7345-8F04-0FA5C3488F25}">
      <dgm:prSet/>
      <dgm:spPr/>
      <dgm:t>
        <a:bodyPr/>
        <a:lstStyle/>
        <a:p>
          <a:endParaRPr lang="en-US"/>
        </a:p>
      </dgm:t>
    </dgm:pt>
    <dgm:pt modelId="{70CE1DB4-437D-7440-8E46-1A248A533981}">
      <dgm:prSet custT="1"/>
      <dgm:spPr>
        <a:solidFill>
          <a:schemeClr val="accent5">
            <a:lumMod val="75000"/>
          </a:schemeClr>
        </a:solidFill>
      </dgm:spPr>
      <dgm:t>
        <a:bodyPr/>
        <a:lstStyle/>
        <a:p>
          <a:pPr rtl="0"/>
          <a:r>
            <a:rPr lang="en-US" sz="1500" b="1" dirty="0">
              <a:solidFill>
                <a:schemeClr val="bg1"/>
              </a:solidFill>
            </a:rPr>
            <a:t>Databases have a sophisticated interaction protocol, Structured Query Language (SQL), which is complex</a:t>
          </a:r>
        </a:p>
      </dgm:t>
    </dgm:pt>
    <dgm:pt modelId="{DFA5F62C-A46C-8741-B982-839B675B6A8A}" type="parTrans" cxnId="{C99C7E98-E18C-4842-8A73-FB3C61A0FEE6}">
      <dgm:prSet/>
      <dgm:spPr>
        <a:ln>
          <a:solidFill>
            <a:schemeClr val="accent6">
              <a:lumMod val="40000"/>
              <a:lumOff val="60000"/>
            </a:schemeClr>
          </a:solidFill>
        </a:ln>
      </dgm:spPr>
      <dgm:t>
        <a:bodyPr/>
        <a:lstStyle/>
        <a:p>
          <a:endParaRPr lang="en-US"/>
        </a:p>
      </dgm:t>
    </dgm:pt>
    <dgm:pt modelId="{8BCE4AB4-16DB-9145-BB8D-55B6B022BF1F}" type="sibTrans" cxnId="{C99C7E98-E18C-4842-8A73-FB3C61A0FEE6}">
      <dgm:prSet/>
      <dgm:spPr/>
      <dgm:t>
        <a:bodyPr/>
        <a:lstStyle/>
        <a:p>
          <a:endParaRPr lang="en-US"/>
        </a:p>
      </dgm:t>
    </dgm:pt>
    <dgm:pt modelId="{FB1DBB18-014C-D949-8D70-C762FF6B3051}">
      <dgm:prSet custT="1"/>
      <dgm:spPr>
        <a:solidFill>
          <a:schemeClr val="accent3">
            <a:lumMod val="75000"/>
          </a:schemeClr>
        </a:solidFill>
      </dgm:spPr>
      <dgm:t>
        <a:bodyPr/>
        <a:lstStyle/>
        <a:p>
          <a:pPr rtl="0"/>
          <a:r>
            <a:rPr lang="en-US" sz="1500" b="1" dirty="0">
              <a:solidFill>
                <a:schemeClr val="bg1"/>
              </a:solidFill>
            </a:rPr>
            <a:t>Effective database security requires a strategy based on a full understanding of the security vulnerabilities of SQL</a:t>
          </a:r>
        </a:p>
      </dgm:t>
    </dgm:pt>
    <dgm:pt modelId="{0B05E3D5-87AC-564D-A0C0-313E00E59250}" type="parTrans" cxnId="{7729DD88-8C05-6E43-8367-A14E1B15A2D6}">
      <dgm:prSet/>
      <dgm:spPr>
        <a:ln>
          <a:solidFill>
            <a:schemeClr val="accent6">
              <a:lumMod val="40000"/>
              <a:lumOff val="60000"/>
            </a:schemeClr>
          </a:solidFill>
        </a:ln>
      </dgm:spPr>
      <dgm:t>
        <a:bodyPr/>
        <a:lstStyle/>
        <a:p>
          <a:endParaRPr lang="en-US"/>
        </a:p>
      </dgm:t>
    </dgm:pt>
    <dgm:pt modelId="{31FBC9F6-C021-744D-BB0D-3B3ED91B1155}" type="sibTrans" cxnId="{7729DD88-8C05-6E43-8367-A14E1B15A2D6}">
      <dgm:prSet/>
      <dgm:spPr/>
      <dgm:t>
        <a:bodyPr/>
        <a:lstStyle/>
        <a:p>
          <a:endParaRPr lang="en-US"/>
        </a:p>
      </dgm:t>
    </dgm:pt>
    <dgm:pt modelId="{0A2FA811-1180-D244-9309-F63FC92D0AD8}">
      <dgm:prSet custT="1"/>
      <dgm:spPr>
        <a:solidFill>
          <a:schemeClr val="accent5">
            <a:lumMod val="75000"/>
          </a:schemeClr>
        </a:solidFill>
      </dgm:spPr>
      <dgm:t>
        <a:bodyPr/>
        <a:lstStyle/>
        <a:p>
          <a:pPr rtl="0"/>
          <a:r>
            <a:rPr lang="en-US" sz="1500" b="1" dirty="0">
              <a:solidFill>
                <a:schemeClr val="bg1"/>
              </a:solidFill>
            </a:rPr>
            <a:t>The typical organization lacks full-time database security personnel</a:t>
          </a:r>
        </a:p>
      </dgm:t>
    </dgm:pt>
    <dgm:pt modelId="{946611E1-D67D-1742-B1E1-C56007E7F677}" type="parTrans" cxnId="{D9E48BEB-CD3C-6F4B-A257-9B47B1153CC6}">
      <dgm:prSet/>
      <dgm:spPr>
        <a:ln>
          <a:solidFill>
            <a:schemeClr val="accent6">
              <a:lumMod val="40000"/>
              <a:lumOff val="60000"/>
            </a:schemeClr>
          </a:solidFill>
        </a:ln>
      </dgm:spPr>
      <dgm:t>
        <a:bodyPr/>
        <a:lstStyle/>
        <a:p>
          <a:endParaRPr lang="en-US"/>
        </a:p>
      </dgm:t>
    </dgm:pt>
    <dgm:pt modelId="{D61980F9-6F2D-FB40-A1B5-0D2BFEBAAFFC}" type="sibTrans" cxnId="{D9E48BEB-CD3C-6F4B-A257-9B47B1153CC6}">
      <dgm:prSet/>
      <dgm:spPr/>
      <dgm:t>
        <a:bodyPr/>
        <a:lstStyle/>
        <a:p>
          <a:endParaRPr lang="en-US"/>
        </a:p>
      </dgm:t>
    </dgm:pt>
    <dgm:pt modelId="{C50D1C0C-238E-C645-B7FA-3E5749A004AF}">
      <dgm:prSet custT="1"/>
      <dgm:spPr>
        <a:solidFill>
          <a:schemeClr val="accent3">
            <a:lumMod val="75000"/>
          </a:schemeClr>
        </a:solidFill>
      </dgm:spPr>
      <dgm:t>
        <a:bodyPr/>
        <a:lstStyle/>
        <a:p>
          <a:pPr rtl="0"/>
          <a:r>
            <a:rPr lang="en-US" sz="1500" b="1" dirty="0">
              <a:solidFill>
                <a:schemeClr val="bg1"/>
              </a:solidFill>
            </a:rPr>
            <a:t>Most enterprise environments consist of a heterogeneous mixture of database platforms, enterprise platforms, and OS platforms, creating an additional complexity hurdle for security personnel</a:t>
          </a:r>
        </a:p>
      </dgm:t>
    </dgm:pt>
    <dgm:pt modelId="{A3CC1756-699A-7743-A471-E11178F52400}" type="parTrans" cxnId="{AB22D34D-00E4-4241-BA40-E217D532F057}">
      <dgm:prSet/>
      <dgm:spPr>
        <a:ln>
          <a:solidFill>
            <a:schemeClr val="accent6">
              <a:lumMod val="40000"/>
              <a:lumOff val="60000"/>
            </a:schemeClr>
          </a:solidFill>
        </a:ln>
      </dgm:spPr>
      <dgm:t>
        <a:bodyPr/>
        <a:lstStyle/>
        <a:p>
          <a:endParaRPr lang="en-US"/>
        </a:p>
      </dgm:t>
    </dgm:pt>
    <dgm:pt modelId="{0EF14397-F70D-6E45-A06E-ACB7F642258D}" type="sibTrans" cxnId="{AB22D34D-00E4-4241-BA40-E217D532F057}">
      <dgm:prSet/>
      <dgm:spPr/>
      <dgm:t>
        <a:bodyPr/>
        <a:lstStyle/>
        <a:p>
          <a:endParaRPr lang="en-US"/>
        </a:p>
      </dgm:t>
    </dgm:pt>
    <dgm:pt modelId="{E94140DA-A6C7-D347-A15C-31BC57982739}">
      <dgm:prSet custT="1"/>
      <dgm:spPr>
        <a:solidFill>
          <a:schemeClr val="accent5">
            <a:lumMod val="75000"/>
          </a:schemeClr>
        </a:solidFill>
      </dgm:spPr>
      <dgm:t>
        <a:bodyPr/>
        <a:lstStyle/>
        <a:p>
          <a:pPr rtl="0"/>
          <a:r>
            <a:rPr lang="en-US" sz="1500" b="1" dirty="0">
              <a:solidFill>
                <a:schemeClr val="bg1"/>
              </a:solidFill>
            </a:rPr>
            <a:t>The increasing reliance on cloud technology to host part or all of the corporate database</a:t>
          </a:r>
        </a:p>
      </dgm:t>
    </dgm:pt>
    <dgm:pt modelId="{22AB0417-F5F9-944E-8428-B9413A524809}" type="parTrans" cxnId="{EF2BA5DC-BC4E-BB46-AF3F-26E4476416B0}">
      <dgm:prSet/>
      <dgm:spPr>
        <a:ln>
          <a:solidFill>
            <a:schemeClr val="accent6">
              <a:lumMod val="40000"/>
              <a:lumOff val="60000"/>
            </a:schemeClr>
          </a:solidFill>
        </a:ln>
      </dgm:spPr>
      <dgm:t>
        <a:bodyPr/>
        <a:lstStyle/>
        <a:p>
          <a:endParaRPr lang="en-US"/>
        </a:p>
      </dgm:t>
    </dgm:pt>
    <dgm:pt modelId="{7AF01986-7651-CD46-BE7D-090FDCD64A00}" type="sibTrans" cxnId="{EF2BA5DC-BC4E-BB46-AF3F-26E4476416B0}">
      <dgm:prSet/>
      <dgm:spPr/>
      <dgm:t>
        <a:bodyPr/>
        <a:lstStyle/>
        <a:p>
          <a:endParaRPr lang="en-US"/>
        </a:p>
      </dgm:t>
    </dgm:pt>
    <dgm:pt modelId="{58043931-DADA-324C-9B6A-04FCFF6533B7}" type="pres">
      <dgm:prSet presAssocID="{8D1C0FE5-B9FF-914F-AF60-85D28D11EDDB}" presName="Name0" presStyleCnt="0">
        <dgm:presLayoutVars>
          <dgm:chMax val="1"/>
          <dgm:chPref val="1"/>
          <dgm:dir/>
          <dgm:animOne val="branch"/>
          <dgm:animLvl val="lvl"/>
        </dgm:presLayoutVars>
      </dgm:prSet>
      <dgm:spPr/>
    </dgm:pt>
    <dgm:pt modelId="{48D70A67-B3DE-D544-986B-5E6AB7595F2F}" type="pres">
      <dgm:prSet presAssocID="{2450E98C-2977-1047-A7F4-F52547AB7EE2}" presName="singleCycle" presStyleCnt="0"/>
      <dgm:spPr/>
    </dgm:pt>
    <dgm:pt modelId="{3A0DA593-D195-2F44-959F-64157309109A}" type="pres">
      <dgm:prSet presAssocID="{2450E98C-2977-1047-A7F4-F52547AB7EE2}" presName="singleCenter" presStyleLbl="node1" presStyleIdx="0" presStyleCnt="7" custLinFactNeighborX="-1624" custLinFactNeighborY="2763">
        <dgm:presLayoutVars>
          <dgm:chMax val="7"/>
          <dgm:chPref val="7"/>
        </dgm:presLayoutVars>
      </dgm:prSet>
      <dgm:spPr/>
    </dgm:pt>
    <dgm:pt modelId="{7813BD15-78C2-E642-A120-326C1AFD9315}" type="pres">
      <dgm:prSet presAssocID="{DA1C1963-76FC-E744-994A-182227EDF80C}" presName="Name56" presStyleLbl="parChTrans1D2" presStyleIdx="0" presStyleCnt="6"/>
      <dgm:spPr/>
    </dgm:pt>
    <dgm:pt modelId="{B4ED5751-08AC-0F4D-8C7F-3102335CDC0B}" type="pres">
      <dgm:prSet presAssocID="{B5E4E7EF-304F-4547-8BC0-7E1F14323548}" presName="text0" presStyleLbl="node1" presStyleIdx="1" presStyleCnt="7" custScaleX="197166" custScaleY="161244" custRadScaleRad="81263" custRadScaleInc="-6440">
        <dgm:presLayoutVars>
          <dgm:bulletEnabled val="1"/>
        </dgm:presLayoutVars>
      </dgm:prSet>
      <dgm:spPr/>
    </dgm:pt>
    <dgm:pt modelId="{7988C636-C498-DE4F-907E-60D7F2CEEA99}" type="pres">
      <dgm:prSet presAssocID="{DFA5F62C-A46C-8741-B982-839B675B6A8A}" presName="Name56" presStyleLbl="parChTrans1D2" presStyleIdx="1" presStyleCnt="6"/>
      <dgm:spPr/>
    </dgm:pt>
    <dgm:pt modelId="{44D1F416-BEF4-AC4F-AB25-3F8D1766725E}" type="pres">
      <dgm:prSet presAssocID="{70CE1DB4-437D-7440-8E46-1A248A533981}" presName="text0" presStyleLbl="node1" presStyleIdx="2" presStyleCnt="7" custScaleX="151059" custScaleY="169417" custRadScaleRad="92903" custRadScaleInc="35280">
        <dgm:presLayoutVars>
          <dgm:bulletEnabled val="1"/>
        </dgm:presLayoutVars>
      </dgm:prSet>
      <dgm:spPr/>
    </dgm:pt>
    <dgm:pt modelId="{D24FE0B0-EFA2-D542-B40A-F37DBDF73E06}" type="pres">
      <dgm:prSet presAssocID="{0B05E3D5-87AC-564D-A0C0-313E00E59250}" presName="Name56" presStyleLbl="parChTrans1D2" presStyleIdx="2" presStyleCnt="6"/>
      <dgm:spPr/>
    </dgm:pt>
    <dgm:pt modelId="{8C0F155D-048D-5348-A9BB-D8A579D1252F}" type="pres">
      <dgm:prSet presAssocID="{FB1DBB18-014C-D949-8D70-C762FF6B3051}" presName="text0" presStyleLbl="node1" presStyleIdx="3" presStyleCnt="7" custScaleX="162398" custScaleY="156408" custRadScaleRad="106653" custRadScaleInc="14578">
        <dgm:presLayoutVars>
          <dgm:bulletEnabled val="1"/>
        </dgm:presLayoutVars>
      </dgm:prSet>
      <dgm:spPr/>
    </dgm:pt>
    <dgm:pt modelId="{981D5CA6-F177-CB4C-9966-05BD50D15216}" type="pres">
      <dgm:prSet presAssocID="{946611E1-D67D-1742-B1E1-C56007E7F677}" presName="Name56" presStyleLbl="parChTrans1D2" presStyleIdx="3" presStyleCnt="6"/>
      <dgm:spPr/>
    </dgm:pt>
    <dgm:pt modelId="{B380454B-E352-2E49-86E8-9EA9A0B200E5}" type="pres">
      <dgm:prSet presAssocID="{0A2FA811-1180-D244-9309-F63FC92D0AD8}" presName="text0" presStyleLbl="node1" presStyleIdx="4" presStyleCnt="7" custScaleX="169196" custRadScaleRad="92601" custRadScaleInc="1390">
        <dgm:presLayoutVars>
          <dgm:bulletEnabled val="1"/>
        </dgm:presLayoutVars>
      </dgm:prSet>
      <dgm:spPr/>
    </dgm:pt>
    <dgm:pt modelId="{53F6C763-2619-1D48-89BC-89F2F9890BAF}" type="pres">
      <dgm:prSet presAssocID="{A3CC1756-699A-7743-A471-E11178F52400}" presName="Name56" presStyleLbl="parChTrans1D2" presStyleIdx="4" presStyleCnt="6"/>
      <dgm:spPr/>
    </dgm:pt>
    <dgm:pt modelId="{157D8C92-4FA3-294C-B685-92B4EF6825F5}" type="pres">
      <dgm:prSet presAssocID="{C50D1C0C-238E-C645-B7FA-3E5749A004AF}" presName="text0" presStyleLbl="node1" presStyleIdx="5" presStyleCnt="7" custScaleX="245156" custScaleY="183108" custRadScaleRad="127385" custRadScaleInc="19033">
        <dgm:presLayoutVars>
          <dgm:bulletEnabled val="1"/>
        </dgm:presLayoutVars>
      </dgm:prSet>
      <dgm:spPr/>
    </dgm:pt>
    <dgm:pt modelId="{D4BE5FCD-7508-954C-BD26-19EC4511F77E}" type="pres">
      <dgm:prSet presAssocID="{22AB0417-F5F9-944E-8428-B9413A524809}" presName="Name56" presStyleLbl="parChTrans1D2" presStyleIdx="5" presStyleCnt="6"/>
      <dgm:spPr/>
    </dgm:pt>
    <dgm:pt modelId="{AF721C51-E63A-3E41-A0DD-7BD486704BC8}" type="pres">
      <dgm:prSet presAssocID="{E94140DA-A6C7-D347-A15C-31BC57982739}" presName="text0" presStyleLbl="node1" presStyleIdx="6" presStyleCnt="7" custScaleX="172612" custScaleY="117774" custRadScaleRad="115234" custRadScaleInc="-40585">
        <dgm:presLayoutVars>
          <dgm:bulletEnabled val="1"/>
        </dgm:presLayoutVars>
      </dgm:prSet>
      <dgm:spPr/>
    </dgm:pt>
  </dgm:ptLst>
  <dgm:cxnLst>
    <dgm:cxn modelId="{B124950F-FD18-B849-8150-E4B71CBE9A5E}" type="presOf" srcId="{0A2FA811-1180-D244-9309-F63FC92D0AD8}" destId="{B380454B-E352-2E49-86E8-9EA9A0B200E5}" srcOrd="0" destOrd="0" presId="urn:microsoft.com/office/officeart/2008/layout/RadialCluster"/>
    <dgm:cxn modelId="{2D1DB816-243C-A740-9451-B12BEE965127}" type="presOf" srcId="{C50D1C0C-238E-C645-B7FA-3E5749A004AF}" destId="{157D8C92-4FA3-294C-B685-92B4EF6825F5}" srcOrd="0" destOrd="0" presId="urn:microsoft.com/office/officeart/2008/layout/RadialCluster"/>
    <dgm:cxn modelId="{4F7A4224-A131-F34F-B087-C8135B9E0098}" type="presOf" srcId="{0B05E3D5-87AC-564D-A0C0-313E00E59250}" destId="{D24FE0B0-EFA2-D542-B40A-F37DBDF73E06}" srcOrd="0" destOrd="0" presId="urn:microsoft.com/office/officeart/2008/layout/RadialCluster"/>
    <dgm:cxn modelId="{5245363D-D202-6D43-99B3-58E4E1EBD7B4}" type="presOf" srcId="{E94140DA-A6C7-D347-A15C-31BC57982739}" destId="{AF721C51-E63A-3E41-A0DD-7BD486704BC8}" srcOrd="0" destOrd="0" presId="urn:microsoft.com/office/officeart/2008/layout/RadialCluster"/>
    <dgm:cxn modelId="{66B4F43F-A034-6540-AA98-F66EB110579E}" type="presOf" srcId="{22AB0417-F5F9-944E-8428-B9413A524809}" destId="{D4BE5FCD-7508-954C-BD26-19EC4511F77E}" srcOrd="0" destOrd="0" presId="urn:microsoft.com/office/officeart/2008/layout/RadialCluster"/>
    <dgm:cxn modelId="{017F475F-F357-8740-A094-ADAF8EA01F03}" type="presOf" srcId="{DA1C1963-76FC-E744-994A-182227EDF80C}" destId="{7813BD15-78C2-E642-A120-326C1AFD9315}" srcOrd="0" destOrd="0" presId="urn:microsoft.com/office/officeart/2008/layout/RadialCluster"/>
    <dgm:cxn modelId="{14531541-8AED-CF49-82F6-7E422676978D}" type="presOf" srcId="{946611E1-D67D-1742-B1E1-C56007E7F677}" destId="{981D5CA6-F177-CB4C-9966-05BD50D15216}" srcOrd="0" destOrd="0" presId="urn:microsoft.com/office/officeart/2008/layout/RadialCluster"/>
    <dgm:cxn modelId="{99962461-4D92-5A4C-8870-7DB2C97789CF}" type="presOf" srcId="{B5E4E7EF-304F-4547-8BC0-7E1F14323548}" destId="{B4ED5751-08AC-0F4D-8C7F-3102335CDC0B}" srcOrd="0" destOrd="0" presId="urn:microsoft.com/office/officeart/2008/layout/RadialCluster"/>
    <dgm:cxn modelId="{3853F344-ABAA-FE43-817B-6C3CBAD90F0A}" type="presOf" srcId="{8D1C0FE5-B9FF-914F-AF60-85D28D11EDDB}" destId="{58043931-DADA-324C-9B6A-04FCFF6533B7}" srcOrd="0" destOrd="0" presId="urn:microsoft.com/office/officeart/2008/layout/RadialCluster"/>
    <dgm:cxn modelId="{88DB954B-5EF5-5840-885D-1E50150E4811}" type="presOf" srcId="{2450E98C-2977-1047-A7F4-F52547AB7EE2}" destId="{3A0DA593-D195-2F44-959F-64157309109A}" srcOrd="0" destOrd="0" presId="urn:microsoft.com/office/officeart/2008/layout/RadialCluster"/>
    <dgm:cxn modelId="{AB22D34D-00E4-4241-BA40-E217D532F057}" srcId="{2450E98C-2977-1047-A7F4-F52547AB7EE2}" destId="{C50D1C0C-238E-C645-B7FA-3E5749A004AF}" srcOrd="4" destOrd="0" parTransId="{A3CC1756-699A-7743-A471-E11178F52400}" sibTransId="{0EF14397-F70D-6E45-A06E-ACB7F642258D}"/>
    <dgm:cxn modelId="{DB69C473-1C4F-004F-AF6B-29E297107717}" type="presOf" srcId="{DFA5F62C-A46C-8741-B982-839B675B6A8A}" destId="{7988C636-C498-DE4F-907E-60D7F2CEEA99}" srcOrd="0" destOrd="0" presId="urn:microsoft.com/office/officeart/2008/layout/RadialCluster"/>
    <dgm:cxn modelId="{F8814C76-1283-964C-8A51-A62B8A7D3542}" srcId="{8D1C0FE5-B9FF-914F-AF60-85D28D11EDDB}" destId="{2450E98C-2977-1047-A7F4-F52547AB7EE2}" srcOrd="0" destOrd="0" parTransId="{733985D4-E1AD-5D47-997C-E16B0004E1DE}" sibTransId="{0D740E36-8CAD-1C4E-BACA-F706DE965E8D}"/>
    <dgm:cxn modelId="{7729DD88-8C05-6E43-8367-A14E1B15A2D6}" srcId="{2450E98C-2977-1047-A7F4-F52547AB7EE2}" destId="{FB1DBB18-014C-D949-8D70-C762FF6B3051}" srcOrd="2" destOrd="0" parTransId="{0B05E3D5-87AC-564D-A0C0-313E00E59250}" sibTransId="{31FBC9F6-C021-744D-BB0D-3B3ED91B1155}"/>
    <dgm:cxn modelId="{A2CF0C97-AC4F-E24F-913D-4105740198A3}" type="presOf" srcId="{70CE1DB4-437D-7440-8E46-1A248A533981}" destId="{44D1F416-BEF4-AC4F-AB25-3F8D1766725E}" srcOrd="0" destOrd="0" presId="urn:microsoft.com/office/officeart/2008/layout/RadialCluster"/>
    <dgm:cxn modelId="{C99C7E98-E18C-4842-8A73-FB3C61A0FEE6}" srcId="{2450E98C-2977-1047-A7F4-F52547AB7EE2}" destId="{70CE1DB4-437D-7440-8E46-1A248A533981}" srcOrd="1" destOrd="0" parTransId="{DFA5F62C-A46C-8741-B982-839B675B6A8A}" sibTransId="{8BCE4AB4-16DB-9145-BB8D-55B6B022BF1F}"/>
    <dgm:cxn modelId="{D8D9FAA1-F357-1549-97E8-48F7D8847337}" type="presOf" srcId="{A3CC1756-699A-7743-A471-E11178F52400}" destId="{53F6C763-2619-1D48-89BC-89F2F9890BAF}" srcOrd="0" destOrd="0" presId="urn:microsoft.com/office/officeart/2008/layout/RadialCluster"/>
    <dgm:cxn modelId="{5AB01EA5-4C05-2340-B81C-E15DCDCEF76A}" type="presOf" srcId="{FB1DBB18-014C-D949-8D70-C762FF6B3051}" destId="{8C0F155D-048D-5348-A9BB-D8A579D1252F}" srcOrd="0" destOrd="0" presId="urn:microsoft.com/office/officeart/2008/layout/RadialCluster"/>
    <dgm:cxn modelId="{AA1C1EAF-5BDD-7345-8F04-0FA5C3488F25}" srcId="{2450E98C-2977-1047-A7F4-F52547AB7EE2}" destId="{B5E4E7EF-304F-4547-8BC0-7E1F14323548}" srcOrd="0" destOrd="0" parTransId="{DA1C1963-76FC-E744-994A-182227EDF80C}" sibTransId="{DD63D349-F56B-CE46-BBB0-8AEC9EE6D706}"/>
    <dgm:cxn modelId="{EF2BA5DC-BC4E-BB46-AF3F-26E4476416B0}" srcId="{2450E98C-2977-1047-A7F4-F52547AB7EE2}" destId="{E94140DA-A6C7-D347-A15C-31BC57982739}" srcOrd="5" destOrd="0" parTransId="{22AB0417-F5F9-944E-8428-B9413A524809}" sibTransId="{7AF01986-7651-CD46-BE7D-090FDCD64A00}"/>
    <dgm:cxn modelId="{D9E48BEB-CD3C-6F4B-A257-9B47B1153CC6}" srcId="{2450E98C-2977-1047-A7F4-F52547AB7EE2}" destId="{0A2FA811-1180-D244-9309-F63FC92D0AD8}" srcOrd="3" destOrd="0" parTransId="{946611E1-D67D-1742-B1E1-C56007E7F677}" sibTransId="{D61980F9-6F2D-FB40-A1B5-0D2BFEBAAFFC}"/>
    <dgm:cxn modelId="{DDC9F731-07E7-4E41-80CF-5EC2C098F165}" type="presParOf" srcId="{58043931-DADA-324C-9B6A-04FCFF6533B7}" destId="{48D70A67-B3DE-D544-986B-5E6AB7595F2F}" srcOrd="0" destOrd="0" presId="urn:microsoft.com/office/officeart/2008/layout/RadialCluster"/>
    <dgm:cxn modelId="{512AA942-A58D-4347-8C47-1F6BAD91AAC8}" type="presParOf" srcId="{48D70A67-B3DE-D544-986B-5E6AB7595F2F}" destId="{3A0DA593-D195-2F44-959F-64157309109A}" srcOrd="0" destOrd="0" presId="urn:microsoft.com/office/officeart/2008/layout/RadialCluster"/>
    <dgm:cxn modelId="{4310C1A8-7253-5941-B027-C03830581416}" type="presParOf" srcId="{48D70A67-B3DE-D544-986B-5E6AB7595F2F}" destId="{7813BD15-78C2-E642-A120-326C1AFD9315}" srcOrd="1" destOrd="0" presId="urn:microsoft.com/office/officeart/2008/layout/RadialCluster"/>
    <dgm:cxn modelId="{03E41FA4-787A-004D-8203-3F7B6B58CB7B}" type="presParOf" srcId="{48D70A67-B3DE-D544-986B-5E6AB7595F2F}" destId="{B4ED5751-08AC-0F4D-8C7F-3102335CDC0B}" srcOrd="2" destOrd="0" presId="urn:microsoft.com/office/officeart/2008/layout/RadialCluster"/>
    <dgm:cxn modelId="{828C01DF-1FCD-BC40-84C1-177B2652DD84}" type="presParOf" srcId="{48D70A67-B3DE-D544-986B-5E6AB7595F2F}" destId="{7988C636-C498-DE4F-907E-60D7F2CEEA99}" srcOrd="3" destOrd="0" presId="urn:microsoft.com/office/officeart/2008/layout/RadialCluster"/>
    <dgm:cxn modelId="{198B07B6-32E2-CB4A-9186-FF812A954F6C}" type="presParOf" srcId="{48D70A67-B3DE-D544-986B-5E6AB7595F2F}" destId="{44D1F416-BEF4-AC4F-AB25-3F8D1766725E}" srcOrd="4" destOrd="0" presId="urn:microsoft.com/office/officeart/2008/layout/RadialCluster"/>
    <dgm:cxn modelId="{AAF3293E-AE8A-3A42-BC70-5292D2BC1B42}" type="presParOf" srcId="{48D70A67-B3DE-D544-986B-5E6AB7595F2F}" destId="{D24FE0B0-EFA2-D542-B40A-F37DBDF73E06}" srcOrd="5" destOrd="0" presId="urn:microsoft.com/office/officeart/2008/layout/RadialCluster"/>
    <dgm:cxn modelId="{C50470A8-E1C0-224D-876A-878FE107C438}" type="presParOf" srcId="{48D70A67-B3DE-D544-986B-5E6AB7595F2F}" destId="{8C0F155D-048D-5348-A9BB-D8A579D1252F}" srcOrd="6" destOrd="0" presId="urn:microsoft.com/office/officeart/2008/layout/RadialCluster"/>
    <dgm:cxn modelId="{2C6C00B3-8F63-654A-8324-65D97F2D89BB}" type="presParOf" srcId="{48D70A67-B3DE-D544-986B-5E6AB7595F2F}" destId="{981D5CA6-F177-CB4C-9966-05BD50D15216}" srcOrd="7" destOrd="0" presId="urn:microsoft.com/office/officeart/2008/layout/RadialCluster"/>
    <dgm:cxn modelId="{A28BF064-3440-B049-BBB2-41EBB643FCF3}" type="presParOf" srcId="{48D70A67-B3DE-D544-986B-5E6AB7595F2F}" destId="{B380454B-E352-2E49-86E8-9EA9A0B200E5}" srcOrd="8" destOrd="0" presId="urn:microsoft.com/office/officeart/2008/layout/RadialCluster"/>
    <dgm:cxn modelId="{B8E772A7-F9CE-4D44-9D4A-5E2EA726E950}" type="presParOf" srcId="{48D70A67-B3DE-D544-986B-5E6AB7595F2F}" destId="{53F6C763-2619-1D48-89BC-89F2F9890BAF}" srcOrd="9" destOrd="0" presId="urn:microsoft.com/office/officeart/2008/layout/RadialCluster"/>
    <dgm:cxn modelId="{7979C703-2794-B64D-90E2-5BC1F7EF309B}" type="presParOf" srcId="{48D70A67-B3DE-D544-986B-5E6AB7595F2F}" destId="{157D8C92-4FA3-294C-B685-92B4EF6825F5}" srcOrd="10" destOrd="0" presId="urn:microsoft.com/office/officeart/2008/layout/RadialCluster"/>
    <dgm:cxn modelId="{4913AE29-BF92-344D-AC8B-37BE6B39A6B2}" type="presParOf" srcId="{48D70A67-B3DE-D544-986B-5E6AB7595F2F}" destId="{D4BE5FCD-7508-954C-BD26-19EC4511F77E}" srcOrd="11" destOrd="0" presId="urn:microsoft.com/office/officeart/2008/layout/RadialCluster"/>
    <dgm:cxn modelId="{85FA0B54-B0C8-2941-8DAB-24B360D71B28}" type="presParOf" srcId="{48D70A67-B3DE-D544-986B-5E6AB7595F2F}" destId="{AF721C51-E63A-3E41-A0DD-7BD486704BC8}" srcOrd="12"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C05404-D79C-8242-ADA1-868C0474B31D}" type="doc">
      <dgm:prSet loTypeId="urn:microsoft.com/office/officeart/2005/8/layout/hList1" loCatId="list" qsTypeId="urn:microsoft.com/office/officeart/2005/8/quickstyle/simple4" qsCatId="simple" csTypeId="urn:microsoft.com/office/officeart/2005/8/colors/accent1_3" csCatId="accent1" phldr="1"/>
      <dgm:spPr/>
      <dgm:t>
        <a:bodyPr/>
        <a:lstStyle/>
        <a:p>
          <a:endParaRPr lang="en-US"/>
        </a:p>
      </dgm:t>
    </dgm:pt>
    <dgm:pt modelId="{073F2D7D-7B12-5443-9C8C-2E0745CAE5C2}">
      <dgm:prSet custT="1"/>
      <dgm:spPr>
        <a:solidFill>
          <a:schemeClr val="accent5"/>
        </a:solidFill>
        <a:ln w="19050">
          <a:solidFill>
            <a:schemeClr val="bg1"/>
          </a:solidFill>
        </a:ln>
      </dgm:spPr>
      <dgm:t>
        <a:bodyPr/>
        <a:lstStyle/>
        <a:p>
          <a:r>
            <a:rPr lang="en-US" sz="1800" b="0" i="0" dirty="0">
              <a:solidFill>
                <a:schemeClr val="bg1"/>
              </a:solidFill>
              <a:effectLst/>
              <a:latin typeface="+mj-lt"/>
            </a:rPr>
            <a:t>Application owner</a:t>
          </a:r>
        </a:p>
      </dgm:t>
    </dgm:pt>
    <dgm:pt modelId="{FAE921F1-5695-E643-9DEB-142906FF7E81}" type="parTrans" cxnId="{00CD53DC-40C5-4F47-ABCE-BCD3F006446C}">
      <dgm:prSet/>
      <dgm:spPr/>
      <dgm:t>
        <a:bodyPr/>
        <a:lstStyle/>
        <a:p>
          <a:endParaRPr lang="en-US"/>
        </a:p>
      </dgm:t>
    </dgm:pt>
    <dgm:pt modelId="{7071FB6B-00F7-384E-A4A3-D3E005662C56}" type="sibTrans" cxnId="{00CD53DC-40C5-4F47-ABCE-BCD3F006446C}">
      <dgm:prSet/>
      <dgm:spPr/>
      <dgm:t>
        <a:bodyPr/>
        <a:lstStyle/>
        <a:p>
          <a:endParaRPr lang="en-US"/>
        </a:p>
      </dgm:t>
    </dgm:pt>
    <dgm:pt modelId="{2FBF415C-5933-0442-BE06-448117A0CA37}">
      <dgm:prSet custT="1"/>
      <dgm:spPr>
        <a:solidFill>
          <a:schemeClr val="accent5"/>
        </a:solidFill>
        <a:ln w="19050">
          <a:solidFill>
            <a:schemeClr val="bg1"/>
          </a:solidFill>
        </a:ln>
      </dgm:spPr>
      <dgm:t>
        <a:bodyPr/>
        <a:lstStyle/>
        <a:p>
          <a:r>
            <a:rPr lang="en-US" sz="1800" dirty="0">
              <a:solidFill>
                <a:schemeClr val="bg1"/>
              </a:solidFill>
              <a:effectLst/>
              <a:latin typeface="+mj-lt"/>
            </a:rPr>
            <a:t>End user</a:t>
          </a:r>
        </a:p>
      </dgm:t>
    </dgm:pt>
    <dgm:pt modelId="{B7BF6BEB-5A14-0346-B7E8-56B69C7E82ED}" type="parTrans" cxnId="{976303D3-6D3A-5B4C-BE1A-85C7C1E5F989}">
      <dgm:prSet/>
      <dgm:spPr/>
      <dgm:t>
        <a:bodyPr/>
        <a:lstStyle/>
        <a:p>
          <a:endParaRPr lang="en-US"/>
        </a:p>
      </dgm:t>
    </dgm:pt>
    <dgm:pt modelId="{D87C1D95-59DE-674A-A60E-9BAE93D4A510}" type="sibTrans" cxnId="{976303D3-6D3A-5B4C-BE1A-85C7C1E5F989}">
      <dgm:prSet/>
      <dgm:spPr/>
      <dgm:t>
        <a:bodyPr/>
        <a:lstStyle/>
        <a:p>
          <a:endParaRPr lang="en-US"/>
        </a:p>
      </dgm:t>
    </dgm:pt>
    <dgm:pt modelId="{EB757D2A-28D2-244C-BAC9-353C6AD5FDE0}">
      <dgm:prSet custT="1"/>
      <dgm:spPr>
        <a:ln w="19050">
          <a:solidFill>
            <a:schemeClr val="bg1"/>
          </a:solidFill>
        </a:ln>
      </dgm:spPr>
      <dgm:t>
        <a:bodyPr/>
        <a:lstStyle/>
        <a:p>
          <a:r>
            <a:rPr lang="en-US" sz="1400" dirty="0">
              <a:effectLst/>
              <a:latin typeface="+mj-lt"/>
              <a:ea typeface="ＭＳ Ｐゴシック" pitchFamily="-109" charset="-128"/>
            </a:rPr>
            <a:t>An end user who operates on database objects via a particular application but does not own any of the database objects</a:t>
          </a:r>
        </a:p>
      </dgm:t>
    </dgm:pt>
    <dgm:pt modelId="{610DD4F8-AAF6-934A-9E06-6A60E869A9DD}" type="parTrans" cxnId="{636CFA4D-344C-5B40-97C2-CB947EED6815}">
      <dgm:prSet/>
      <dgm:spPr/>
      <dgm:t>
        <a:bodyPr/>
        <a:lstStyle/>
        <a:p>
          <a:endParaRPr lang="en-US"/>
        </a:p>
      </dgm:t>
    </dgm:pt>
    <dgm:pt modelId="{948E45A3-B7B6-A640-97ED-2EC296E3DAE2}" type="sibTrans" cxnId="{636CFA4D-344C-5B40-97C2-CB947EED6815}">
      <dgm:prSet/>
      <dgm:spPr/>
      <dgm:t>
        <a:bodyPr/>
        <a:lstStyle/>
        <a:p>
          <a:endParaRPr lang="en-US"/>
        </a:p>
      </dgm:t>
    </dgm:pt>
    <dgm:pt modelId="{BB163543-EFCD-E84A-9737-549C945F9EE9}">
      <dgm:prSet custT="1"/>
      <dgm:spPr>
        <a:solidFill>
          <a:schemeClr val="accent5"/>
        </a:solidFill>
        <a:ln w="19050">
          <a:solidFill>
            <a:schemeClr val="bg1"/>
          </a:solidFill>
        </a:ln>
      </dgm:spPr>
      <dgm:t>
        <a:bodyPr/>
        <a:lstStyle/>
        <a:p>
          <a:r>
            <a:rPr lang="en-US" sz="1800" dirty="0">
              <a:solidFill>
                <a:schemeClr val="bg1"/>
              </a:solidFill>
              <a:effectLst/>
              <a:latin typeface="+mj-lt"/>
            </a:rPr>
            <a:t>Administrator</a:t>
          </a:r>
        </a:p>
      </dgm:t>
    </dgm:pt>
    <dgm:pt modelId="{83838ED9-1286-7A42-A4A8-8549393512A9}" type="parTrans" cxnId="{E2BC0F2E-0987-5D46-BF08-A32C9A85C72B}">
      <dgm:prSet/>
      <dgm:spPr/>
      <dgm:t>
        <a:bodyPr/>
        <a:lstStyle/>
        <a:p>
          <a:endParaRPr lang="en-US"/>
        </a:p>
      </dgm:t>
    </dgm:pt>
    <dgm:pt modelId="{80AED100-8F8E-3649-90C6-F7A305ACB602}" type="sibTrans" cxnId="{E2BC0F2E-0987-5D46-BF08-A32C9A85C72B}">
      <dgm:prSet/>
      <dgm:spPr/>
      <dgm:t>
        <a:bodyPr/>
        <a:lstStyle/>
        <a:p>
          <a:endParaRPr lang="en-US"/>
        </a:p>
      </dgm:t>
    </dgm:pt>
    <dgm:pt modelId="{60DB49EC-3C25-5E42-AFDD-57D4BCEE3D46}">
      <dgm:prSet custT="1"/>
      <dgm:spPr>
        <a:ln w="19050">
          <a:solidFill>
            <a:schemeClr val="bg1"/>
          </a:solidFill>
        </a:ln>
      </dgm:spPr>
      <dgm:t>
        <a:bodyPr/>
        <a:lstStyle/>
        <a:p>
          <a:r>
            <a:rPr lang="en-US" sz="1400" dirty="0">
              <a:effectLst/>
              <a:latin typeface="+mj-lt"/>
              <a:ea typeface="ＭＳ Ｐゴシック" pitchFamily="-109" charset="-128"/>
            </a:rPr>
            <a:t>User who has administrative responsibility for part or all of the database</a:t>
          </a:r>
        </a:p>
      </dgm:t>
    </dgm:pt>
    <dgm:pt modelId="{EAB19AE8-7553-8C4C-9AA4-97AE38E20E6D}" type="parTrans" cxnId="{3182F4A5-734A-AE45-97ED-CFFF2EBCD75F}">
      <dgm:prSet/>
      <dgm:spPr/>
      <dgm:t>
        <a:bodyPr/>
        <a:lstStyle/>
        <a:p>
          <a:endParaRPr lang="en-US"/>
        </a:p>
      </dgm:t>
    </dgm:pt>
    <dgm:pt modelId="{5DA5D212-08C6-D047-94E2-BF14052D8504}" type="sibTrans" cxnId="{3182F4A5-734A-AE45-97ED-CFFF2EBCD75F}">
      <dgm:prSet/>
      <dgm:spPr/>
      <dgm:t>
        <a:bodyPr/>
        <a:lstStyle/>
        <a:p>
          <a:endParaRPr lang="en-US"/>
        </a:p>
      </dgm:t>
    </dgm:pt>
    <dgm:pt modelId="{5ABD1CB0-9C1C-7F46-8517-75393D7A26F9}">
      <dgm:prSet custT="1"/>
      <dgm:spPr>
        <a:ln w="19050">
          <a:solidFill>
            <a:schemeClr val="bg1"/>
          </a:solidFill>
        </a:ln>
      </dgm:spPr>
      <dgm:t>
        <a:bodyPr/>
        <a:lstStyle/>
        <a:p>
          <a:r>
            <a:rPr lang="en-US" sz="1400" dirty="0">
              <a:effectLst/>
              <a:latin typeface="+mj-lt"/>
              <a:ea typeface="ＭＳ Ｐゴシック" pitchFamily="-109" charset="-128"/>
            </a:rPr>
            <a:t>An end user who owns database objects as part of an application</a:t>
          </a:r>
          <a:endParaRPr lang="en-US" sz="1600" dirty="0">
            <a:effectLst/>
            <a:latin typeface="+mj-lt"/>
          </a:endParaRPr>
        </a:p>
      </dgm:t>
    </dgm:pt>
    <dgm:pt modelId="{DF240F3E-0077-1E4D-AA2A-F7313EF20117}" type="parTrans" cxnId="{89F67F8C-0D6B-D941-B9B4-95EBD7BD91E4}">
      <dgm:prSet/>
      <dgm:spPr/>
      <dgm:t>
        <a:bodyPr/>
        <a:lstStyle/>
        <a:p>
          <a:endParaRPr lang="en-US"/>
        </a:p>
      </dgm:t>
    </dgm:pt>
    <dgm:pt modelId="{B32B0882-3FCB-BF40-8B3F-B0854A5EED26}" type="sibTrans" cxnId="{89F67F8C-0D6B-D941-B9B4-95EBD7BD91E4}">
      <dgm:prSet/>
      <dgm:spPr/>
      <dgm:t>
        <a:bodyPr/>
        <a:lstStyle/>
        <a:p>
          <a:endParaRPr lang="en-US"/>
        </a:p>
      </dgm:t>
    </dgm:pt>
    <dgm:pt modelId="{0DDF242A-832C-D348-B43D-48C85DDA1821}" type="pres">
      <dgm:prSet presAssocID="{0AC05404-D79C-8242-ADA1-868C0474B31D}" presName="Name0" presStyleCnt="0">
        <dgm:presLayoutVars>
          <dgm:dir/>
          <dgm:animLvl val="lvl"/>
          <dgm:resizeHandles val="exact"/>
        </dgm:presLayoutVars>
      </dgm:prSet>
      <dgm:spPr/>
    </dgm:pt>
    <dgm:pt modelId="{97FB3A73-F269-B549-882A-25A277DD7E8C}" type="pres">
      <dgm:prSet presAssocID="{073F2D7D-7B12-5443-9C8C-2E0745CAE5C2}" presName="composite" presStyleCnt="0"/>
      <dgm:spPr/>
    </dgm:pt>
    <dgm:pt modelId="{844F264B-30FD-E241-9CBE-34B109D2539E}" type="pres">
      <dgm:prSet presAssocID="{073F2D7D-7B12-5443-9C8C-2E0745CAE5C2}" presName="parTx" presStyleLbl="alignNode1" presStyleIdx="0" presStyleCnt="3">
        <dgm:presLayoutVars>
          <dgm:chMax val="0"/>
          <dgm:chPref val="0"/>
          <dgm:bulletEnabled val="1"/>
        </dgm:presLayoutVars>
      </dgm:prSet>
      <dgm:spPr/>
    </dgm:pt>
    <dgm:pt modelId="{7ECD17B7-684C-2845-ACF8-8E9050953787}" type="pres">
      <dgm:prSet presAssocID="{073F2D7D-7B12-5443-9C8C-2E0745CAE5C2}" presName="desTx" presStyleLbl="alignAccFollowNode1" presStyleIdx="0" presStyleCnt="3">
        <dgm:presLayoutVars>
          <dgm:bulletEnabled val="1"/>
        </dgm:presLayoutVars>
      </dgm:prSet>
      <dgm:spPr/>
    </dgm:pt>
    <dgm:pt modelId="{FB774BDE-6727-7343-9672-A832EECDBE02}" type="pres">
      <dgm:prSet presAssocID="{7071FB6B-00F7-384E-A4A3-D3E005662C56}" presName="space" presStyleCnt="0"/>
      <dgm:spPr/>
    </dgm:pt>
    <dgm:pt modelId="{7E267DF8-9A1A-8D48-82AE-2D88B7199E77}" type="pres">
      <dgm:prSet presAssocID="{2FBF415C-5933-0442-BE06-448117A0CA37}" presName="composite" presStyleCnt="0"/>
      <dgm:spPr/>
    </dgm:pt>
    <dgm:pt modelId="{67E38C9A-8161-4343-AF00-E9C298D53430}" type="pres">
      <dgm:prSet presAssocID="{2FBF415C-5933-0442-BE06-448117A0CA37}" presName="parTx" presStyleLbl="alignNode1" presStyleIdx="1" presStyleCnt="3">
        <dgm:presLayoutVars>
          <dgm:chMax val="0"/>
          <dgm:chPref val="0"/>
          <dgm:bulletEnabled val="1"/>
        </dgm:presLayoutVars>
      </dgm:prSet>
      <dgm:spPr/>
    </dgm:pt>
    <dgm:pt modelId="{C8583E30-73F6-DD4F-B30F-D721DA3337DC}" type="pres">
      <dgm:prSet presAssocID="{2FBF415C-5933-0442-BE06-448117A0CA37}" presName="desTx" presStyleLbl="alignAccFollowNode1" presStyleIdx="1" presStyleCnt="3">
        <dgm:presLayoutVars>
          <dgm:bulletEnabled val="1"/>
        </dgm:presLayoutVars>
      </dgm:prSet>
      <dgm:spPr/>
    </dgm:pt>
    <dgm:pt modelId="{5249284E-B161-0641-8131-D35C34404772}" type="pres">
      <dgm:prSet presAssocID="{D87C1D95-59DE-674A-A60E-9BAE93D4A510}" presName="space" presStyleCnt="0"/>
      <dgm:spPr/>
    </dgm:pt>
    <dgm:pt modelId="{764E1CA0-604E-6A4B-B06C-9829C2C0A2CB}" type="pres">
      <dgm:prSet presAssocID="{BB163543-EFCD-E84A-9737-549C945F9EE9}" presName="composite" presStyleCnt="0"/>
      <dgm:spPr/>
    </dgm:pt>
    <dgm:pt modelId="{CE35C468-6D03-A74E-9D2B-4E2866954FF6}" type="pres">
      <dgm:prSet presAssocID="{BB163543-EFCD-E84A-9737-549C945F9EE9}" presName="parTx" presStyleLbl="alignNode1" presStyleIdx="2" presStyleCnt="3">
        <dgm:presLayoutVars>
          <dgm:chMax val="0"/>
          <dgm:chPref val="0"/>
          <dgm:bulletEnabled val="1"/>
        </dgm:presLayoutVars>
      </dgm:prSet>
      <dgm:spPr/>
    </dgm:pt>
    <dgm:pt modelId="{B2FEAAE6-536C-9647-88D6-687BF654CC73}" type="pres">
      <dgm:prSet presAssocID="{BB163543-EFCD-E84A-9737-549C945F9EE9}" presName="desTx" presStyleLbl="alignAccFollowNode1" presStyleIdx="2" presStyleCnt="3">
        <dgm:presLayoutVars>
          <dgm:bulletEnabled val="1"/>
        </dgm:presLayoutVars>
      </dgm:prSet>
      <dgm:spPr/>
    </dgm:pt>
  </dgm:ptLst>
  <dgm:cxnLst>
    <dgm:cxn modelId="{89976F02-42B8-B740-8BEA-F3357F12E39C}" type="presOf" srcId="{BB163543-EFCD-E84A-9737-549C945F9EE9}" destId="{CE35C468-6D03-A74E-9D2B-4E2866954FF6}" srcOrd="0" destOrd="0" presId="urn:microsoft.com/office/officeart/2005/8/layout/hList1"/>
    <dgm:cxn modelId="{EF9E8415-CA7E-194C-BE9F-FA58E0AA7516}" type="presOf" srcId="{EB757D2A-28D2-244C-BAC9-353C6AD5FDE0}" destId="{C8583E30-73F6-DD4F-B30F-D721DA3337DC}" srcOrd="0" destOrd="0" presId="urn:microsoft.com/office/officeart/2005/8/layout/hList1"/>
    <dgm:cxn modelId="{E2BC0F2E-0987-5D46-BF08-A32C9A85C72B}" srcId="{0AC05404-D79C-8242-ADA1-868C0474B31D}" destId="{BB163543-EFCD-E84A-9737-549C945F9EE9}" srcOrd="2" destOrd="0" parTransId="{83838ED9-1286-7A42-A4A8-8549393512A9}" sibTransId="{80AED100-8F8E-3649-90C6-F7A305ACB602}"/>
    <dgm:cxn modelId="{47F0CE5B-F0B3-334F-B1EE-EC2A63D12547}" type="presOf" srcId="{5ABD1CB0-9C1C-7F46-8517-75393D7A26F9}" destId="{7ECD17B7-684C-2845-ACF8-8E9050953787}" srcOrd="0" destOrd="0" presId="urn:microsoft.com/office/officeart/2005/8/layout/hList1"/>
    <dgm:cxn modelId="{7DC2116A-43EE-B644-82BC-7D2596EEF011}" type="presOf" srcId="{60DB49EC-3C25-5E42-AFDD-57D4BCEE3D46}" destId="{B2FEAAE6-536C-9647-88D6-687BF654CC73}" srcOrd="0" destOrd="0" presId="urn:microsoft.com/office/officeart/2005/8/layout/hList1"/>
    <dgm:cxn modelId="{636CFA4D-344C-5B40-97C2-CB947EED6815}" srcId="{2FBF415C-5933-0442-BE06-448117A0CA37}" destId="{EB757D2A-28D2-244C-BAC9-353C6AD5FDE0}" srcOrd="0" destOrd="0" parTransId="{610DD4F8-AAF6-934A-9E06-6A60E869A9DD}" sibTransId="{948E45A3-B7B6-A640-97ED-2EC296E3DAE2}"/>
    <dgm:cxn modelId="{89F67F8C-0D6B-D941-B9B4-95EBD7BD91E4}" srcId="{073F2D7D-7B12-5443-9C8C-2E0745CAE5C2}" destId="{5ABD1CB0-9C1C-7F46-8517-75393D7A26F9}" srcOrd="0" destOrd="0" parTransId="{DF240F3E-0077-1E4D-AA2A-F7313EF20117}" sibTransId="{B32B0882-3FCB-BF40-8B3F-B0854A5EED26}"/>
    <dgm:cxn modelId="{3182F4A5-734A-AE45-97ED-CFFF2EBCD75F}" srcId="{BB163543-EFCD-E84A-9737-549C945F9EE9}" destId="{60DB49EC-3C25-5E42-AFDD-57D4BCEE3D46}" srcOrd="0" destOrd="0" parTransId="{EAB19AE8-7553-8C4C-9AA4-97AE38E20E6D}" sibTransId="{5DA5D212-08C6-D047-94E2-BF14052D8504}"/>
    <dgm:cxn modelId="{3F1A28CB-12C4-384B-9B7A-DFB92F0BEBAE}" type="presOf" srcId="{2FBF415C-5933-0442-BE06-448117A0CA37}" destId="{67E38C9A-8161-4343-AF00-E9C298D53430}" srcOrd="0" destOrd="0" presId="urn:microsoft.com/office/officeart/2005/8/layout/hList1"/>
    <dgm:cxn modelId="{976303D3-6D3A-5B4C-BE1A-85C7C1E5F989}" srcId="{0AC05404-D79C-8242-ADA1-868C0474B31D}" destId="{2FBF415C-5933-0442-BE06-448117A0CA37}" srcOrd="1" destOrd="0" parTransId="{B7BF6BEB-5A14-0346-B7E8-56B69C7E82ED}" sibTransId="{D87C1D95-59DE-674A-A60E-9BAE93D4A510}"/>
    <dgm:cxn modelId="{00CD53DC-40C5-4F47-ABCE-BCD3F006446C}" srcId="{0AC05404-D79C-8242-ADA1-868C0474B31D}" destId="{073F2D7D-7B12-5443-9C8C-2E0745CAE5C2}" srcOrd="0" destOrd="0" parTransId="{FAE921F1-5695-E643-9DEB-142906FF7E81}" sibTransId="{7071FB6B-00F7-384E-A4A3-D3E005662C56}"/>
    <dgm:cxn modelId="{6B1DBCDE-881F-B84D-B043-4969228A4D22}" type="presOf" srcId="{0AC05404-D79C-8242-ADA1-868C0474B31D}" destId="{0DDF242A-832C-D348-B43D-48C85DDA1821}" srcOrd="0" destOrd="0" presId="urn:microsoft.com/office/officeart/2005/8/layout/hList1"/>
    <dgm:cxn modelId="{36D33BF1-7670-3A4D-8055-234E40980A8F}" type="presOf" srcId="{073F2D7D-7B12-5443-9C8C-2E0745CAE5C2}" destId="{844F264B-30FD-E241-9CBE-34B109D2539E}" srcOrd="0" destOrd="0" presId="urn:microsoft.com/office/officeart/2005/8/layout/hList1"/>
    <dgm:cxn modelId="{DE6B50B5-A741-904A-A62F-82C5120DF3EC}" type="presParOf" srcId="{0DDF242A-832C-D348-B43D-48C85DDA1821}" destId="{97FB3A73-F269-B549-882A-25A277DD7E8C}" srcOrd="0" destOrd="0" presId="urn:microsoft.com/office/officeart/2005/8/layout/hList1"/>
    <dgm:cxn modelId="{7169BEE4-C2F3-7B44-B31C-93FF521334A4}" type="presParOf" srcId="{97FB3A73-F269-B549-882A-25A277DD7E8C}" destId="{844F264B-30FD-E241-9CBE-34B109D2539E}" srcOrd="0" destOrd="0" presId="urn:microsoft.com/office/officeart/2005/8/layout/hList1"/>
    <dgm:cxn modelId="{31AD9CCE-0670-EB4F-A5B3-8E5CE658C39F}" type="presParOf" srcId="{97FB3A73-F269-B549-882A-25A277DD7E8C}" destId="{7ECD17B7-684C-2845-ACF8-8E9050953787}" srcOrd="1" destOrd="0" presId="urn:microsoft.com/office/officeart/2005/8/layout/hList1"/>
    <dgm:cxn modelId="{EA861C79-F503-614E-84FF-9AB11C29BFE5}" type="presParOf" srcId="{0DDF242A-832C-D348-B43D-48C85DDA1821}" destId="{FB774BDE-6727-7343-9672-A832EECDBE02}" srcOrd="1" destOrd="0" presId="urn:microsoft.com/office/officeart/2005/8/layout/hList1"/>
    <dgm:cxn modelId="{E4C7F074-1F56-E445-B644-68EB19609578}" type="presParOf" srcId="{0DDF242A-832C-D348-B43D-48C85DDA1821}" destId="{7E267DF8-9A1A-8D48-82AE-2D88B7199E77}" srcOrd="2" destOrd="0" presId="urn:microsoft.com/office/officeart/2005/8/layout/hList1"/>
    <dgm:cxn modelId="{D227A470-3DAE-2D41-88BC-EDB074C0F7BE}" type="presParOf" srcId="{7E267DF8-9A1A-8D48-82AE-2D88B7199E77}" destId="{67E38C9A-8161-4343-AF00-E9C298D53430}" srcOrd="0" destOrd="0" presId="urn:microsoft.com/office/officeart/2005/8/layout/hList1"/>
    <dgm:cxn modelId="{3097E83C-A43E-FF48-B6E0-4C000748FD3A}" type="presParOf" srcId="{7E267DF8-9A1A-8D48-82AE-2D88B7199E77}" destId="{C8583E30-73F6-DD4F-B30F-D721DA3337DC}" srcOrd="1" destOrd="0" presId="urn:microsoft.com/office/officeart/2005/8/layout/hList1"/>
    <dgm:cxn modelId="{30BA8E34-9E63-5D4E-858B-E6B8C7A34108}" type="presParOf" srcId="{0DDF242A-832C-D348-B43D-48C85DDA1821}" destId="{5249284E-B161-0641-8131-D35C34404772}" srcOrd="3" destOrd="0" presId="urn:microsoft.com/office/officeart/2005/8/layout/hList1"/>
    <dgm:cxn modelId="{652FBE45-2944-F144-A4D3-1FC879F38FA9}" type="presParOf" srcId="{0DDF242A-832C-D348-B43D-48C85DDA1821}" destId="{764E1CA0-604E-6A4B-B06C-9829C2C0A2CB}" srcOrd="4" destOrd="0" presId="urn:microsoft.com/office/officeart/2005/8/layout/hList1"/>
    <dgm:cxn modelId="{0E093F17-8111-A44B-B43E-BCFF8FB0DD4B}" type="presParOf" srcId="{764E1CA0-604E-6A4B-B06C-9829C2C0A2CB}" destId="{CE35C468-6D03-A74E-9D2B-4E2866954FF6}" srcOrd="0" destOrd="0" presId="urn:microsoft.com/office/officeart/2005/8/layout/hList1"/>
    <dgm:cxn modelId="{280DB419-2823-F94B-AA54-03282D7A4A9A}" type="presParOf" srcId="{764E1CA0-604E-6A4B-B06C-9829C2C0A2CB}" destId="{B2FEAAE6-536C-9647-88D6-687BF654CC7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CB705E-76F1-5E4D-B1AF-44625E2F5BEC}" type="doc">
      <dgm:prSet loTypeId="urn:microsoft.com/office/officeart/2005/8/layout/hierarchy2" loCatId="hierarchy" qsTypeId="urn:microsoft.com/office/officeart/2005/8/quickstyle/simple4" qsCatId="simple" csTypeId="urn:microsoft.com/office/officeart/2005/8/colors/accent1_2" csCatId="accent1" phldr="1"/>
      <dgm:spPr/>
      <dgm:t>
        <a:bodyPr/>
        <a:lstStyle/>
        <a:p>
          <a:endParaRPr lang="en-US"/>
        </a:p>
      </dgm:t>
    </dgm:pt>
    <dgm:pt modelId="{91FF514B-D8A2-434F-9717-E5632F3BC65A}">
      <dgm:prSet phldrT="[Tex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Two approaches</a:t>
          </a:r>
          <a:endParaRPr lang="en-US" b="1" dirty="0">
            <a:solidFill>
              <a:schemeClr val="bg1"/>
            </a:solidFill>
            <a:latin typeface="+mj-lt"/>
          </a:endParaRPr>
        </a:p>
      </dgm:t>
    </dgm:pt>
    <dgm:pt modelId="{501B53D3-DC96-4B49-A79A-4F60B7351E4C}" type="parTrans" cxnId="{D4CFB1DB-2EE5-C543-A8A2-21F60F3C564A}">
      <dgm:prSet/>
      <dgm:spPr/>
      <dgm:t>
        <a:bodyPr/>
        <a:lstStyle/>
        <a:p>
          <a:endParaRPr lang="en-US"/>
        </a:p>
      </dgm:t>
    </dgm:pt>
    <dgm:pt modelId="{18951A3D-8832-7F44-8B94-7E9E0863F651}" type="sibTrans" cxnId="{D4CFB1DB-2EE5-C543-A8A2-21F60F3C564A}">
      <dgm:prSet/>
      <dgm:spPr/>
      <dgm:t>
        <a:bodyPr/>
        <a:lstStyle/>
        <a:p>
          <a:endParaRPr lang="en-US"/>
        </a:p>
      </dgm:t>
    </dgm:pt>
    <dgm:pt modelId="{D98D101B-1B5C-8E41-85BE-E913CE5EFEEA}">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Inference detection </a:t>
          </a:r>
        </a:p>
        <a:p>
          <a:r>
            <a:rPr lang="en-US" b="1" dirty="0">
              <a:solidFill>
                <a:schemeClr val="bg1"/>
              </a:solidFill>
              <a:latin typeface="+mj-lt"/>
              <a:ea typeface="ＭＳ Ｐゴシック" pitchFamily="-109" charset="-128"/>
              <a:cs typeface="ＭＳ Ｐゴシック" pitchFamily="-109" charset="-128"/>
            </a:rPr>
            <a:t>during database design</a:t>
          </a:r>
        </a:p>
      </dgm:t>
    </dgm:pt>
    <dgm:pt modelId="{4104917F-B2DC-D941-82A6-D4421C503886}" type="parTrans" cxnId="{69A79AD5-C95D-AA4C-BDA6-49C372158325}">
      <dgm:prSet/>
      <dgm:spPr>
        <a:ln>
          <a:solidFill>
            <a:schemeClr val="tx1"/>
          </a:solidFill>
        </a:ln>
      </dgm:spPr>
      <dgm:t>
        <a:bodyPr/>
        <a:lstStyle/>
        <a:p>
          <a:endParaRPr lang="en-US"/>
        </a:p>
      </dgm:t>
    </dgm:pt>
    <dgm:pt modelId="{1B55A844-C51E-B24E-AE1C-3D2C198FDCC1}" type="sibTrans" cxnId="{69A79AD5-C95D-AA4C-BDA6-49C372158325}">
      <dgm:prSet/>
      <dgm:spPr/>
      <dgm:t>
        <a:bodyPr/>
        <a:lstStyle/>
        <a:p>
          <a:endParaRPr lang="en-US"/>
        </a:p>
      </dgm:t>
    </dgm:pt>
    <dgm:pt modelId="{D92047D1-E64A-C541-BC3D-1697A8B040CE}">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gm:t>
    </dgm:pt>
    <dgm:pt modelId="{149F13C6-20A6-2A4E-92C0-1003F49DE8DD}" type="parTrans" cxnId="{AD87E8BE-1399-E047-8AC1-05869A7D1AD2}">
      <dgm:prSet/>
      <dgm:spPr>
        <a:ln>
          <a:solidFill>
            <a:schemeClr val="tx1"/>
          </a:solidFill>
        </a:ln>
      </dgm:spPr>
      <dgm:t>
        <a:bodyPr/>
        <a:lstStyle/>
        <a:p>
          <a:endParaRPr lang="en-US"/>
        </a:p>
      </dgm:t>
    </dgm:pt>
    <dgm:pt modelId="{C92D8572-D564-114E-98BB-A15AEBF5888A}" type="sibTrans" cxnId="{AD87E8BE-1399-E047-8AC1-05869A7D1AD2}">
      <dgm:prSet/>
      <dgm:spPr/>
      <dgm:t>
        <a:bodyPr/>
        <a:lstStyle/>
        <a:p>
          <a:endParaRPr lang="en-US"/>
        </a:p>
      </dgm:t>
    </dgm:pt>
    <dgm:pt modelId="{01CB1067-8EED-BA45-8849-F4B96BE509CF}">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gm:t>
    </dgm:pt>
    <dgm:pt modelId="{579C9069-944D-C74A-9CB5-7FEF2E3A1A9D}" type="parTrans" cxnId="{9963DDD3-7A39-3F45-98B6-08C64C7856BF}">
      <dgm:prSet/>
      <dgm:spPr>
        <a:ln>
          <a:solidFill>
            <a:schemeClr val="tx1"/>
          </a:solidFill>
        </a:ln>
      </dgm:spPr>
      <dgm:t>
        <a:bodyPr/>
        <a:lstStyle/>
        <a:p>
          <a:endParaRPr lang="en-US"/>
        </a:p>
      </dgm:t>
    </dgm:pt>
    <dgm:pt modelId="{19D947F8-237A-6041-884F-B6201A72FF9C}" type="sibTrans" cxnId="{9963DDD3-7A39-3F45-98B6-08C64C7856BF}">
      <dgm:prSet/>
      <dgm:spPr/>
      <dgm:t>
        <a:bodyPr/>
        <a:lstStyle/>
        <a:p>
          <a:endParaRPr lang="en-US"/>
        </a:p>
      </dgm:t>
    </dgm:pt>
    <dgm:pt modelId="{FEF4F3AC-C3C0-8047-A51D-02D7F5932329}">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Inference detection </a:t>
          </a:r>
        </a:p>
        <a:p>
          <a:r>
            <a:rPr lang="en-US" b="1" dirty="0">
              <a:solidFill>
                <a:schemeClr val="bg1"/>
              </a:solidFill>
              <a:latin typeface="+mj-lt"/>
              <a:ea typeface="ＭＳ Ｐゴシック" pitchFamily="-109" charset="-128"/>
              <a:cs typeface="ＭＳ Ｐゴシック" pitchFamily="-109" charset="-128"/>
            </a:rPr>
            <a:t>at query time</a:t>
          </a:r>
        </a:p>
      </dgm:t>
    </dgm:pt>
    <dgm:pt modelId="{B8A0F43B-D08F-7940-9E29-23569F9F5EF2}" type="parTrans" cxnId="{6950A639-E402-004D-95A8-0656A5969C72}">
      <dgm:prSet/>
      <dgm:spPr>
        <a:ln>
          <a:solidFill>
            <a:schemeClr val="tx1"/>
          </a:solidFill>
        </a:ln>
      </dgm:spPr>
      <dgm:t>
        <a:bodyPr/>
        <a:lstStyle/>
        <a:p>
          <a:endParaRPr lang="en-US"/>
        </a:p>
      </dgm:t>
    </dgm:pt>
    <dgm:pt modelId="{4452A03F-B7E7-5644-A770-BB2950B679EC}" type="sibTrans" cxnId="{6950A639-E402-004D-95A8-0656A5969C72}">
      <dgm:prSet/>
      <dgm:spPr/>
      <dgm:t>
        <a:bodyPr/>
        <a:lstStyle/>
        <a:p>
          <a:endParaRPr lang="en-US"/>
        </a:p>
      </dgm:t>
    </dgm:pt>
    <dgm:pt modelId="{71FF1088-508F-2E48-BD9A-8E518C1F3369}">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gm:t>
    </dgm:pt>
    <dgm:pt modelId="{23C6BF7D-6A75-4E46-88A6-38F94ED286D5}" type="parTrans" cxnId="{4414D2D3-AF60-D743-BE9F-670A9369C24B}">
      <dgm:prSet/>
      <dgm:spPr>
        <a:ln>
          <a:solidFill>
            <a:schemeClr val="tx1"/>
          </a:solidFill>
        </a:ln>
      </dgm:spPr>
      <dgm:t>
        <a:bodyPr/>
        <a:lstStyle/>
        <a:p>
          <a:endParaRPr lang="en-US"/>
        </a:p>
      </dgm:t>
    </dgm:pt>
    <dgm:pt modelId="{4224530E-F585-5C4D-952D-8CB7723725D8}" type="sibTrans" cxnId="{4414D2D3-AF60-D743-BE9F-670A9369C24B}">
      <dgm:prSet/>
      <dgm:spPr/>
      <dgm:t>
        <a:bodyPr/>
        <a:lstStyle/>
        <a:p>
          <a:endParaRPr lang="en-US"/>
        </a:p>
      </dgm:t>
    </dgm:pt>
    <dgm:pt modelId="{B8226F96-9170-4F45-9642-8A71C6436A2B}">
      <dgm:prSet/>
      <dgm:spPr>
        <a:solidFill>
          <a:schemeClr val="tx1"/>
        </a:solidFill>
        <a:ln w="25400">
          <a:solidFill>
            <a:schemeClr val="accent5">
              <a:lumMod val="50000"/>
            </a:schemeClr>
          </a:solidFill>
        </a:ln>
      </dgm:spPr>
      <dgm:t>
        <a:bodyPr/>
        <a:lstStyle/>
        <a:p>
          <a:r>
            <a:rPr lang="en-US" b="1" dirty="0">
              <a:solidFill>
                <a:schemeClr val="bg1"/>
              </a:solidFill>
              <a:latin typeface="+mj-lt"/>
              <a:ea typeface="ＭＳ Ｐゴシック" pitchFamily="-109" charset="-128"/>
              <a:cs typeface="ＭＳ Ｐゴシック" pitchFamily="-109" charset="-128"/>
            </a:rPr>
            <a:t>If an inference channel is detected, the query is denied or altered</a:t>
          </a:r>
        </a:p>
      </dgm:t>
    </dgm:pt>
    <dgm:pt modelId="{AC89E0F6-53B4-7042-9BE7-5A719B1A7FBE}" type="parTrans" cxnId="{8003B635-0F54-0A4E-9CB8-7F22B2601DD4}">
      <dgm:prSet/>
      <dgm:spPr>
        <a:ln>
          <a:solidFill>
            <a:schemeClr val="tx1"/>
          </a:solidFill>
        </a:ln>
      </dgm:spPr>
      <dgm:t>
        <a:bodyPr/>
        <a:lstStyle/>
        <a:p>
          <a:endParaRPr lang="en-US"/>
        </a:p>
      </dgm:t>
    </dgm:pt>
    <dgm:pt modelId="{FE1B49B3-3AB3-454C-914C-964097912FA9}" type="sibTrans" cxnId="{8003B635-0F54-0A4E-9CB8-7F22B2601DD4}">
      <dgm:prSet/>
      <dgm:spPr/>
      <dgm:t>
        <a:bodyPr/>
        <a:lstStyle/>
        <a:p>
          <a:endParaRPr lang="en-US"/>
        </a:p>
      </dgm:t>
    </dgm:pt>
    <dgm:pt modelId="{9D070986-1880-834B-B846-5F16BD66E891}" type="pres">
      <dgm:prSet presAssocID="{83CB705E-76F1-5E4D-B1AF-44625E2F5BEC}" presName="diagram" presStyleCnt="0">
        <dgm:presLayoutVars>
          <dgm:chPref val="1"/>
          <dgm:dir/>
          <dgm:animOne val="branch"/>
          <dgm:animLvl val="lvl"/>
          <dgm:resizeHandles val="exact"/>
        </dgm:presLayoutVars>
      </dgm:prSet>
      <dgm:spPr/>
    </dgm:pt>
    <dgm:pt modelId="{001883CD-BBEE-BE41-A7C9-275562DD9E8F}" type="pres">
      <dgm:prSet presAssocID="{91FF514B-D8A2-434F-9717-E5632F3BC65A}" presName="root1" presStyleCnt="0"/>
      <dgm:spPr/>
    </dgm:pt>
    <dgm:pt modelId="{31AA0811-1552-F54A-A6BF-559E5E2E39F3}" type="pres">
      <dgm:prSet presAssocID="{91FF514B-D8A2-434F-9717-E5632F3BC65A}" presName="LevelOneTextNode" presStyleLbl="node0" presStyleIdx="0" presStyleCnt="1">
        <dgm:presLayoutVars>
          <dgm:chPref val="3"/>
        </dgm:presLayoutVars>
      </dgm:prSet>
      <dgm:spPr/>
    </dgm:pt>
    <dgm:pt modelId="{DC5B6B5E-0B0D-1F4A-983A-C2B17FC2A3DD}" type="pres">
      <dgm:prSet presAssocID="{91FF514B-D8A2-434F-9717-E5632F3BC65A}" presName="level2hierChild" presStyleCnt="0"/>
      <dgm:spPr/>
    </dgm:pt>
    <dgm:pt modelId="{74184425-649A-714A-A74A-BB588BC112AA}" type="pres">
      <dgm:prSet presAssocID="{4104917F-B2DC-D941-82A6-D4421C503886}" presName="conn2-1" presStyleLbl="parChTrans1D2" presStyleIdx="0" presStyleCnt="2"/>
      <dgm:spPr/>
    </dgm:pt>
    <dgm:pt modelId="{E7FCE77B-6505-5642-BE71-90A5E3A96598}" type="pres">
      <dgm:prSet presAssocID="{4104917F-B2DC-D941-82A6-D4421C503886}" presName="connTx" presStyleLbl="parChTrans1D2" presStyleIdx="0" presStyleCnt="2"/>
      <dgm:spPr/>
    </dgm:pt>
    <dgm:pt modelId="{CB306179-5692-1948-A006-FBDB01F28E08}" type="pres">
      <dgm:prSet presAssocID="{D98D101B-1B5C-8E41-85BE-E913CE5EFEEA}" presName="root2" presStyleCnt="0"/>
      <dgm:spPr/>
    </dgm:pt>
    <dgm:pt modelId="{D3538943-3B32-0849-9C3E-56643195B8D5}" type="pres">
      <dgm:prSet presAssocID="{D98D101B-1B5C-8E41-85BE-E913CE5EFEEA}" presName="LevelTwoTextNode" presStyleLbl="node2" presStyleIdx="0" presStyleCnt="2">
        <dgm:presLayoutVars>
          <dgm:chPref val="3"/>
        </dgm:presLayoutVars>
      </dgm:prSet>
      <dgm:spPr/>
    </dgm:pt>
    <dgm:pt modelId="{60EDF3C8-23FA-5843-9AE4-3AF2AE704C81}" type="pres">
      <dgm:prSet presAssocID="{D98D101B-1B5C-8E41-85BE-E913CE5EFEEA}" presName="level3hierChild" presStyleCnt="0"/>
      <dgm:spPr/>
    </dgm:pt>
    <dgm:pt modelId="{3D492C04-E505-5044-8E04-EA142117D0B6}" type="pres">
      <dgm:prSet presAssocID="{149F13C6-20A6-2A4E-92C0-1003F49DE8DD}" presName="conn2-1" presStyleLbl="parChTrans1D3" presStyleIdx="0" presStyleCnt="4"/>
      <dgm:spPr/>
    </dgm:pt>
    <dgm:pt modelId="{66D708C4-84C7-0C4A-AA7E-7B948C7BCBC0}" type="pres">
      <dgm:prSet presAssocID="{149F13C6-20A6-2A4E-92C0-1003F49DE8DD}" presName="connTx" presStyleLbl="parChTrans1D3" presStyleIdx="0" presStyleCnt="4"/>
      <dgm:spPr/>
    </dgm:pt>
    <dgm:pt modelId="{0FA83C92-0F96-9640-8F99-0B5FBA4824D1}" type="pres">
      <dgm:prSet presAssocID="{D92047D1-E64A-C541-BC3D-1697A8B040CE}" presName="root2" presStyleCnt="0"/>
      <dgm:spPr/>
    </dgm:pt>
    <dgm:pt modelId="{31ABA73E-0FFF-CE42-94D2-FFBED34A9266}" type="pres">
      <dgm:prSet presAssocID="{D92047D1-E64A-C541-BC3D-1697A8B040CE}" presName="LevelTwoTextNode" presStyleLbl="node3" presStyleIdx="0" presStyleCnt="4">
        <dgm:presLayoutVars>
          <dgm:chPref val="3"/>
        </dgm:presLayoutVars>
      </dgm:prSet>
      <dgm:spPr/>
    </dgm:pt>
    <dgm:pt modelId="{16EEFD1C-9912-BE48-90F0-FEFD2CE1CA0C}" type="pres">
      <dgm:prSet presAssocID="{D92047D1-E64A-C541-BC3D-1697A8B040CE}" presName="level3hierChild" presStyleCnt="0"/>
      <dgm:spPr/>
    </dgm:pt>
    <dgm:pt modelId="{9A36F379-9D31-C348-A6EE-B02AF01E2A13}" type="pres">
      <dgm:prSet presAssocID="{579C9069-944D-C74A-9CB5-7FEF2E3A1A9D}" presName="conn2-1" presStyleLbl="parChTrans1D3" presStyleIdx="1" presStyleCnt="4"/>
      <dgm:spPr/>
    </dgm:pt>
    <dgm:pt modelId="{75ABACAE-E580-B749-A8F7-97C9A0AF2DCE}" type="pres">
      <dgm:prSet presAssocID="{579C9069-944D-C74A-9CB5-7FEF2E3A1A9D}" presName="connTx" presStyleLbl="parChTrans1D3" presStyleIdx="1" presStyleCnt="4"/>
      <dgm:spPr/>
    </dgm:pt>
    <dgm:pt modelId="{B5B67CFB-9640-C34B-8A36-832A5D25119D}" type="pres">
      <dgm:prSet presAssocID="{01CB1067-8EED-BA45-8849-F4B96BE509CF}" presName="root2" presStyleCnt="0"/>
      <dgm:spPr/>
    </dgm:pt>
    <dgm:pt modelId="{8EE558E7-88A6-4545-86A5-A4D0C5ADCFCE}" type="pres">
      <dgm:prSet presAssocID="{01CB1067-8EED-BA45-8849-F4B96BE509CF}" presName="LevelTwoTextNode" presStyleLbl="node3" presStyleIdx="1" presStyleCnt="4">
        <dgm:presLayoutVars>
          <dgm:chPref val="3"/>
        </dgm:presLayoutVars>
      </dgm:prSet>
      <dgm:spPr/>
    </dgm:pt>
    <dgm:pt modelId="{13AD49C3-9BD0-344C-BC79-EE6DE226A793}" type="pres">
      <dgm:prSet presAssocID="{01CB1067-8EED-BA45-8849-F4B96BE509CF}" presName="level3hierChild" presStyleCnt="0"/>
      <dgm:spPr/>
    </dgm:pt>
    <dgm:pt modelId="{24D7240F-4C7B-3247-9A15-4FCF5F73321B}" type="pres">
      <dgm:prSet presAssocID="{B8A0F43B-D08F-7940-9E29-23569F9F5EF2}" presName="conn2-1" presStyleLbl="parChTrans1D2" presStyleIdx="1" presStyleCnt="2"/>
      <dgm:spPr/>
    </dgm:pt>
    <dgm:pt modelId="{949FBC29-D338-A04D-9580-82977FAF5E16}" type="pres">
      <dgm:prSet presAssocID="{B8A0F43B-D08F-7940-9E29-23569F9F5EF2}" presName="connTx" presStyleLbl="parChTrans1D2" presStyleIdx="1" presStyleCnt="2"/>
      <dgm:spPr/>
    </dgm:pt>
    <dgm:pt modelId="{83610003-5767-2C4E-BD16-732E0A51FCE9}" type="pres">
      <dgm:prSet presAssocID="{FEF4F3AC-C3C0-8047-A51D-02D7F5932329}" presName="root2" presStyleCnt="0"/>
      <dgm:spPr/>
    </dgm:pt>
    <dgm:pt modelId="{8059EED9-C4BF-A843-B465-30F1B00F70D6}" type="pres">
      <dgm:prSet presAssocID="{FEF4F3AC-C3C0-8047-A51D-02D7F5932329}" presName="LevelTwoTextNode" presStyleLbl="node2" presStyleIdx="1" presStyleCnt="2">
        <dgm:presLayoutVars>
          <dgm:chPref val="3"/>
        </dgm:presLayoutVars>
      </dgm:prSet>
      <dgm:spPr/>
    </dgm:pt>
    <dgm:pt modelId="{5139256E-93F9-8C47-A45E-27A7E981D643}" type="pres">
      <dgm:prSet presAssocID="{FEF4F3AC-C3C0-8047-A51D-02D7F5932329}" presName="level3hierChild" presStyleCnt="0"/>
      <dgm:spPr/>
    </dgm:pt>
    <dgm:pt modelId="{A6D70522-EC14-3543-94E1-D8BF5230A970}" type="pres">
      <dgm:prSet presAssocID="{23C6BF7D-6A75-4E46-88A6-38F94ED286D5}" presName="conn2-1" presStyleLbl="parChTrans1D3" presStyleIdx="2" presStyleCnt="4"/>
      <dgm:spPr/>
    </dgm:pt>
    <dgm:pt modelId="{6EC99E3E-FC1C-1A40-AC1C-C71890D4F119}" type="pres">
      <dgm:prSet presAssocID="{23C6BF7D-6A75-4E46-88A6-38F94ED286D5}" presName="connTx" presStyleLbl="parChTrans1D3" presStyleIdx="2" presStyleCnt="4"/>
      <dgm:spPr/>
    </dgm:pt>
    <dgm:pt modelId="{1C97CA38-0847-4845-B82F-274FC7CE491D}" type="pres">
      <dgm:prSet presAssocID="{71FF1088-508F-2E48-BD9A-8E518C1F3369}" presName="root2" presStyleCnt="0"/>
      <dgm:spPr/>
    </dgm:pt>
    <dgm:pt modelId="{E73D8748-E826-CF44-AA7E-5FA1EB43C8CB}" type="pres">
      <dgm:prSet presAssocID="{71FF1088-508F-2E48-BD9A-8E518C1F3369}" presName="LevelTwoTextNode" presStyleLbl="node3" presStyleIdx="2" presStyleCnt="4">
        <dgm:presLayoutVars>
          <dgm:chPref val="3"/>
        </dgm:presLayoutVars>
      </dgm:prSet>
      <dgm:spPr/>
    </dgm:pt>
    <dgm:pt modelId="{C3C4240C-D9B0-B945-92D8-2C9B5C1A939E}" type="pres">
      <dgm:prSet presAssocID="{71FF1088-508F-2E48-BD9A-8E518C1F3369}" presName="level3hierChild" presStyleCnt="0"/>
      <dgm:spPr/>
    </dgm:pt>
    <dgm:pt modelId="{A307FDED-E9F0-6E44-B363-7BD04B159A28}" type="pres">
      <dgm:prSet presAssocID="{AC89E0F6-53B4-7042-9BE7-5A719B1A7FBE}" presName="conn2-1" presStyleLbl="parChTrans1D3" presStyleIdx="3" presStyleCnt="4"/>
      <dgm:spPr/>
    </dgm:pt>
    <dgm:pt modelId="{7A1C4A94-8CAF-5C4E-A7F2-2375F6F503B5}" type="pres">
      <dgm:prSet presAssocID="{AC89E0F6-53B4-7042-9BE7-5A719B1A7FBE}" presName="connTx" presStyleLbl="parChTrans1D3" presStyleIdx="3" presStyleCnt="4"/>
      <dgm:spPr/>
    </dgm:pt>
    <dgm:pt modelId="{7C46AADA-F304-E44F-B3F0-299FB852D11E}" type="pres">
      <dgm:prSet presAssocID="{B8226F96-9170-4F45-9642-8A71C6436A2B}" presName="root2" presStyleCnt="0"/>
      <dgm:spPr/>
    </dgm:pt>
    <dgm:pt modelId="{9BABEE6A-6163-EC44-8DCB-D09200083CCC}" type="pres">
      <dgm:prSet presAssocID="{B8226F96-9170-4F45-9642-8A71C6436A2B}" presName="LevelTwoTextNode" presStyleLbl="node3" presStyleIdx="3" presStyleCnt="4">
        <dgm:presLayoutVars>
          <dgm:chPref val="3"/>
        </dgm:presLayoutVars>
      </dgm:prSet>
      <dgm:spPr/>
    </dgm:pt>
    <dgm:pt modelId="{417EEA00-74D1-124B-9828-C0813627C75A}" type="pres">
      <dgm:prSet presAssocID="{B8226F96-9170-4F45-9642-8A71C6436A2B}" presName="level3hierChild" presStyleCnt="0"/>
      <dgm:spPr/>
    </dgm:pt>
  </dgm:ptLst>
  <dgm:cxnLst>
    <dgm:cxn modelId="{68EF9C0E-9439-264E-8FD6-7468AFC3C26C}" type="presOf" srcId="{149F13C6-20A6-2A4E-92C0-1003F49DE8DD}" destId="{3D492C04-E505-5044-8E04-EA142117D0B6}" srcOrd="0" destOrd="0" presId="urn:microsoft.com/office/officeart/2005/8/layout/hierarchy2"/>
    <dgm:cxn modelId="{B1F7FA11-DA64-7C4F-9EDC-A86E0B71D52B}" type="presOf" srcId="{83CB705E-76F1-5E4D-B1AF-44625E2F5BEC}" destId="{9D070986-1880-834B-B846-5F16BD66E891}" srcOrd="0" destOrd="0" presId="urn:microsoft.com/office/officeart/2005/8/layout/hierarchy2"/>
    <dgm:cxn modelId="{77B3D11F-42C4-434C-9108-00C7C37D1ECE}" type="presOf" srcId="{579C9069-944D-C74A-9CB5-7FEF2E3A1A9D}" destId="{75ABACAE-E580-B749-A8F7-97C9A0AF2DCE}" srcOrd="1" destOrd="0" presId="urn:microsoft.com/office/officeart/2005/8/layout/hierarchy2"/>
    <dgm:cxn modelId="{32D0C127-AF83-444E-9FC2-DB81338DD11B}" type="presOf" srcId="{AC89E0F6-53B4-7042-9BE7-5A719B1A7FBE}" destId="{A307FDED-E9F0-6E44-B363-7BD04B159A28}" srcOrd="0" destOrd="0" presId="urn:microsoft.com/office/officeart/2005/8/layout/hierarchy2"/>
    <dgm:cxn modelId="{8003B635-0F54-0A4E-9CB8-7F22B2601DD4}" srcId="{FEF4F3AC-C3C0-8047-A51D-02D7F5932329}" destId="{B8226F96-9170-4F45-9642-8A71C6436A2B}" srcOrd="1" destOrd="0" parTransId="{AC89E0F6-53B4-7042-9BE7-5A719B1A7FBE}" sibTransId="{FE1B49B3-3AB3-454C-914C-964097912FA9}"/>
    <dgm:cxn modelId="{6950A639-E402-004D-95A8-0656A5969C72}" srcId="{91FF514B-D8A2-434F-9717-E5632F3BC65A}" destId="{FEF4F3AC-C3C0-8047-A51D-02D7F5932329}" srcOrd="1" destOrd="0" parTransId="{B8A0F43B-D08F-7940-9E29-23569F9F5EF2}" sibTransId="{4452A03F-B7E7-5644-A770-BB2950B679EC}"/>
    <dgm:cxn modelId="{A3CFE240-F719-7D41-A891-AD509E0AD68D}" type="presOf" srcId="{FEF4F3AC-C3C0-8047-A51D-02D7F5932329}" destId="{8059EED9-C4BF-A843-B465-30F1B00F70D6}" srcOrd="0" destOrd="0" presId="urn:microsoft.com/office/officeart/2005/8/layout/hierarchy2"/>
    <dgm:cxn modelId="{4412B246-4596-814E-98AD-EC370CB59889}" type="presOf" srcId="{B8A0F43B-D08F-7940-9E29-23569F9F5EF2}" destId="{949FBC29-D338-A04D-9580-82977FAF5E16}" srcOrd="1" destOrd="0" presId="urn:microsoft.com/office/officeart/2005/8/layout/hierarchy2"/>
    <dgm:cxn modelId="{DBBA2475-1C91-B943-BC55-96029876439F}" type="presOf" srcId="{D92047D1-E64A-C541-BC3D-1697A8B040CE}" destId="{31ABA73E-0FFF-CE42-94D2-FFBED34A9266}" srcOrd="0" destOrd="0" presId="urn:microsoft.com/office/officeart/2005/8/layout/hierarchy2"/>
    <dgm:cxn modelId="{0E53AB5A-E26D-484D-A053-2EE052012868}" type="presOf" srcId="{23C6BF7D-6A75-4E46-88A6-38F94ED286D5}" destId="{A6D70522-EC14-3543-94E1-D8BF5230A970}" srcOrd="0" destOrd="0" presId="urn:microsoft.com/office/officeart/2005/8/layout/hierarchy2"/>
    <dgm:cxn modelId="{1B8F217E-6EDA-3644-9A86-4D6CC5E7FD07}" type="presOf" srcId="{71FF1088-508F-2E48-BD9A-8E518C1F3369}" destId="{E73D8748-E826-CF44-AA7E-5FA1EB43C8CB}" srcOrd="0" destOrd="0" presId="urn:microsoft.com/office/officeart/2005/8/layout/hierarchy2"/>
    <dgm:cxn modelId="{DD56557F-9098-EF42-AB48-8AED560DCB75}" type="presOf" srcId="{91FF514B-D8A2-434F-9717-E5632F3BC65A}" destId="{31AA0811-1552-F54A-A6BF-559E5E2E39F3}" srcOrd="0" destOrd="0" presId="urn:microsoft.com/office/officeart/2005/8/layout/hierarchy2"/>
    <dgm:cxn modelId="{9F1B977F-1F53-5540-992F-7765BBA49128}" type="presOf" srcId="{4104917F-B2DC-D941-82A6-D4421C503886}" destId="{74184425-649A-714A-A74A-BB588BC112AA}" srcOrd="0" destOrd="0" presId="urn:microsoft.com/office/officeart/2005/8/layout/hierarchy2"/>
    <dgm:cxn modelId="{0029B182-FE4F-2E42-AFF3-64211A3CF6B9}" type="presOf" srcId="{D98D101B-1B5C-8E41-85BE-E913CE5EFEEA}" destId="{D3538943-3B32-0849-9C3E-56643195B8D5}" srcOrd="0" destOrd="0" presId="urn:microsoft.com/office/officeart/2005/8/layout/hierarchy2"/>
    <dgm:cxn modelId="{C017438B-069D-EB4A-936B-1FC78A36AB53}" type="presOf" srcId="{B8A0F43B-D08F-7940-9E29-23569F9F5EF2}" destId="{24D7240F-4C7B-3247-9A15-4FCF5F73321B}" srcOrd="0" destOrd="0" presId="urn:microsoft.com/office/officeart/2005/8/layout/hierarchy2"/>
    <dgm:cxn modelId="{1A4F1E9E-8054-B647-82D8-FB7998E89C8B}" type="presOf" srcId="{23C6BF7D-6A75-4E46-88A6-38F94ED286D5}" destId="{6EC99E3E-FC1C-1A40-AC1C-C71890D4F119}" srcOrd="1" destOrd="0" presId="urn:microsoft.com/office/officeart/2005/8/layout/hierarchy2"/>
    <dgm:cxn modelId="{4E30399F-C7A9-184E-B00E-378B14B9BFAC}" type="presOf" srcId="{AC89E0F6-53B4-7042-9BE7-5A719B1A7FBE}" destId="{7A1C4A94-8CAF-5C4E-A7F2-2375F6F503B5}" srcOrd="1" destOrd="0" presId="urn:microsoft.com/office/officeart/2005/8/layout/hierarchy2"/>
    <dgm:cxn modelId="{819B5AB4-D247-6C41-98BA-984D0F3A7AA2}" type="presOf" srcId="{149F13C6-20A6-2A4E-92C0-1003F49DE8DD}" destId="{66D708C4-84C7-0C4A-AA7E-7B948C7BCBC0}" srcOrd="1" destOrd="0" presId="urn:microsoft.com/office/officeart/2005/8/layout/hierarchy2"/>
    <dgm:cxn modelId="{AD87E8BE-1399-E047-8AC1-05869A7D1AD2}" srcId="{D98D101B-1B5C-8E41-85BE-E913CE5EFEEA}" destId="{D92047D1-E64A-C541-BC3D-1697A8B040CE}" srcOrd="0" destOrd="0" parTransId="{149F13C6-20A6-2A4E-92C0-1003F49DE8DD}" sibTransId="{C92D8572-D564-114E-98BB-A15AEBF5888A}"/>
    <dgm:cxn modelId="{52F14FCC-D286-6445-8DD4-334923733FF9}" type="presOf" srcId="{4104917F-B2DC-D941-82A6-D4421C503886}" destId="{E7FCE77B-6505-5642-BE71-90A5E3A96598}" srcOrd="1" destOrd="0" presId="urn:microsoft.com/office/officeart/2005/8/layout/hierarchy2"/>
    <dgm:cxn modelId="{BDE720CF-D408-9143-AE41-5E5340B7445A}" type="presOf" srcId="{01CB1067-8EED-BA45-8849-F4B96BE509CF}" destId="{8EE558E7-88A6-4545-86A5-A4D0C5ADCFCE}" srcOrd="0" destOrd="0" presId="urn:microsoft.com/office/officeart/2005/8/layout/hierarchy2"/>
    <dgm:cxn modelId="{4414D2D3-AF60-D743-BE9F-670A9369C24B}" srcId="{FEF4F3AC-C3C0-8047-A51D-02D7F5932329}" destId="{71FF1088-508F-2E48-BD9A-8E518C1F3369}" srcOrd="0" destOrd="0" parTransId="{23C6BF7D-6A75-4E46-88A6-38F94ED286D5}" sibTransId="{4224530E-F585-5C4D-952D-8CB7723725D8}"/>
    <dgm:cxn modelId="{9963DDD3-7A39-3F45-98B6-08C64C7856BF}" srcId="{D98D101B-1B5C-8E41-85BE-E913CE5EFEEA}" destId="{01CB1067-8EED-BA45-8849-F4B96BE509CF}" srcOrd="1" destOrd="0" parTransId="{579C9069-944D-C74A-9CB5-7FEF2E3A1A9D}" sibTransId="{19D947F8-237A-6041-884F-B6201A72FF9C}"/>
    <dgm:cxn modelId="{69A79AD5-C95D-AA4C-BDA6-49C372158325}" srcId="{91FF514B-D8A2-434F-9717-E5632F3BC65A}" destId="{D98D101B-1B5C-8E41-85BE-E913CE5EFEEA}" srcOrd="0" destOrd="0" parTransId="{4104917F-B2DC-D941-82A6-D4421C503886}" sibTransId="{1B55A844-C51E-B24E-AE1C-3D2C198FDCC1}"/>
    <dgm:cxn modelId="{D4CFB1DB-2EE5-C543-A8A2-21F60F3C564A}" srcId="{83CB705E-76F1-5E4D-B1AF-44625E2F5BEC}" destId="{91FF514B-D8A2-434F-9717-E5632F3BC65A}" srcOrd="0" destOrd="0" parTransId="{501B53D3-DC96-4B49-A79A-4F60B7351E4C}" sibTransId="{18951A3D-8832-7F44-8B94-7E9E0863F651}"/>
    <dgm:cxn modelId="{F75B8AE7-54EB-1348-B377-4AEECB8264BF}" type="presOf" srcId="{B8226F96-9170-4F45-9642-8A71C6436A2B}" destId="{9BABEE6A-6163-EC44-8DCB-D09200083CCC}" srcOrd="0" destOrd="0" presId="urn:microsoft.com/office/officeart/2005/8/layout/hierarchy2"/>
    <dgm:cxn modelId="{474D36FC-9BEC-2847-9738-5065B0F44B4A}" type="presOf" srcId="{579C9069-944D-C74A-9CB5-7FEF2E3A1A9D}" destId="{9A36F379-9D31-C348-A6EE-B02AF01E2A13}" srcOrd="0" destOrd="0" presId="urn:microsoft.com/office/officeart/2005/8/layout/hierarchy2"/>
    <dgm:cxn modelId="{E0548B1F-2828-D849-AF26-A8E12D3C8028}" type="presParOf" srcId="{9D070986-1880-834B-B846-5F16BD66E891}" destId="{001883CD-BBEE-BE41-A7C9-275562DD9E8F}" srcOrd="0" destOrd="0" presId="urn:microsoft.com/office/officeart/2005/8/layout/hierarchy2"/>
    <dgm:cxn modelId="{799F8348-E66E-E74A-B897-4208263DAD82}" type="presParOf" srcId="{001883CD-BBEE-BE41-A7C9-275562DD9E8F}" destId="{31AA0811-1552-F54A-A6BF-559E5E2E39F3}" srcOrd="0" destOrd="0" presId="urn:microsoft.com/office/officeart/2005/8/layout/hierarchy2"/>
    <dgm:cxn modelId="{74441BF9-819E-6449-9106-EDC10A3696E9}" type="presParOf" srcId="{001883CD-BBEE-BE41-A7C9-275562DD9E8F}" destId="{DC5B6B5E-0B0D-1F4A-983A-C2B17FC2A3DD}" srcOrd="1" destOrd="0" presId="urn:microsoft.com/office/officeart/2005/8/layout/hierarchy2"/>
    <dgm:cxn modelId="{1FD6791F-66EC-D741-B177-621DECAA5430}" type="presParOf" srcId="{DC5B6B5E-0B0D-1F4A-983A-C2B17FC2A3DD}" destId="{74184425-649A-714A-A74A-BB588BC112AA}" srcOrd="0" destOrd="0" presId="urn:microsoft.com/office/officeart/2005/8/layout/hierarchy2"/>
    <dgm:cxn modelId="{444715F4-19BE-534B-B984-02EE9F507ADC}" type="presParOf" srcId="{74184425-649A-714A-A74A-BB588BC112AA}" destId="{E7FCE77B-6505-5642-BE71-90A5E3A96598}" srcOrd="0" destOrd="0" presId="urn:microsoft.com/office/officeart/2005/8/layout/hierarchy2"/>
    <dgm:cxn modelId="{7870CC14-CD92-BA40-8690-2A78EB00D162}" type="presParOf" srcId="{DC5B6B5E-0B0D-1F4A-983A-C2B17FC2A3DD}" destId="{CB306179-5692-1948-A006-FBDB01F28E08}" srcOrd="1" destOrd="0" presId="urn:microsoft.com/office/officeart/2005/8/layout/hierarchy2"/>
    <dgm:cxn modelId="{76ABB9B1-97D9-1C4E-BA83-6F0B94C13C18}" type="presParOf" srcId="{CB306179-5692-1948-A006-FBDB01F28E08}" destId="{D3538943-3B32-0849-9C3E-56643195B8D5}" srcOrd="0" destOrd="0" presId="urn:microsoft.com/office/officeart/2005/8/layout/hierarchy2"/>
    <dgm:cxn modelId="{1D4A9263-71DE-9F4A-BA78-D38F788304C1}" type="presParOf" srcId="{CB306179-5692-1948-A006-FBDB01F28E08}" destId="{60EDF3C8-23FA-5843-9AE4-3AF2AE704C81}" srcOrd="1" destOrd="0" presId="urn:microsoft.com/office/officeart/2005/8/layout/hierarchy2"/>
    <dgm:cxn modelId="{EB9EF34D-F64F-474C-8901-56A1210EB3AC}" type="presParOf" srcId="{60EDF3C8-23FA-5843-9AE4-3AF2AE704C81}" destId="{3D492C04-E505-5044-8E04-EA142117D0B6}" srcOrd="0" destOrd="0" presId="urn:microsoft.com/office/officeart/2005/8/layout/hierarchy2"/>
    <dgm:cxn modelId="{BF546861-7AA6-1545-87B2-C0539F335431}" type="presParOf" srcId="{3D492C04-E505-5044-8E04-EA142117D0B6}" destId="{66D708C4-84C7-0C4A-AA7E-7B948C7BCBC0}" srcOrd="0" destOrd="0" presId="urn:microsoft.com/office/officeart/2005/8/layout/hierarchy2"/>
    <dgm:cxn modelId="{63C681EF-9AF9-3340-A306-22F5B9E3ECA0}" type="presParOf" srcId="{60EDF3C8-23FA-5843-9AE4-3AF2AE704C81}" destId="{0FA83C92-0F96-9640-8F99-0B5FBA4824D1}" srcOrd="1" destOrd="0" presId="urn:microsoft.com/office/officeart/2005/8/layout/hierarchy2"/>
    <dgm:cxn modelId="{BA24998E-4787-E942-8071-E8A9492F0633}" type="presParOf" srcId="{0FA83C92-0F96-9640-8F99-0B5FBA4824D1}" destId="{31ABA73E-0FFF-CE42-94D2-FFBED34A9266}" srcOrd="0" destOrd="0" presId="urn:microsoft.com/office/officeart/2005/8/layout/hierarchy2"/>
    <dgm:cxn modelId="{8FC735E3-4FC2-DF44-B630-B5541C245F2B}" type="presParOf" srcId="{0FA83C92-0F96-9640-8F99-0B5FBA4824D1}" destId="{16EEFD1C-9912-BE48-90F0-FEFD2CE1CA0C}" srcOrd="1" destOrd="0" presId="urn:microsoft.com/office/officeart/2005/8/layout/hierarchy2"/>
    <dgm:cxn modelId="{C7C44678-4FD2-914E-A36A-40B54FB9B1CE}" type="presParOf" srcId="{60EDF3C8-23FA-5843-9AE4-3AF2AE704C81}" destId="{9A36F379-9D31-C348-A6EE-B02AF01E2A13}" srcOrd="2" destOrd="0" presId="urn:microsoft.com/office/officeart/2005/8/layout/hierarchy2"/>
    <dgm:cxn modelId="{373C2A2E-6A95-1D44-9438-DD72A69F8058}" type="presParOf" srcId="{9A36F379-9D31-C348-A6EE-B02AF01E2A13}" destId="{75ABACAE-E580-B749-A8F7-97C9A0AF2DCE}" srcOrd="0" destOrd="0" presId="urn:microsoft.com/office/officeart/2005/8/layout/hierarchy2"/>
    <dgm:cxn modelId="{CA72CC5F-7837-CF48-BC94-D0EAE77B5E0E}" type="presParOf" srcId="{60EDF3C8-23FA-5843-9AE4-3AF2AE704C81}" destId="{B5B67CFB-9640-C34B-8A36-832A5D25119D}" srcOrd="3" destOrd="0" presId="urn:microsoft.com/office/officeart/2005/8/layout/hierarchy2"/>
    <dgm:cxn modelId="{FDE0BEC5-6A35-BE40-8A26-2701FEF327F6}" type="presParOf" srcId="{B5B67CFB-9640-C34B-8A36-832A5D25119D}" destId="{8EE558E7-88A6-4545-86A5-A4D0C5ADCFCE}" srcOrd="0" destOrd="0" presId="urn:microsoft.com/office/officeart/2005/8/layout/hierarchy2"/>
    <dgm:cxn modelId="{9D9BB128-920B-D041-A3FE-34AE2D256759}" type="presParOf" srcId="{B5B67CFB-9640-C34B-8A36-832A5D25119D}" destId="{13AD49C3-9BD0-344C-BC79-EE6DE226A793}" srcOrd="1" destOrd="0" presId="urn:microsoft.com/office/officeart/2005/8/layout/hierarchy2"/>
    <dgm:cxn modelId="{3F829F0B-B2EB-0343-8D36-EDDE7878B820}" type="presParOf" srcId="{DC5B6B5E-0B0D-1F4A-983A-C2B17FC2A3DD}" destId="{24D7240F-4C7B-3247-9A15-4FCF5F73321B}" srcOrd="2" destOrd="0" presId="urn:microsoft.com/office/officeart/2005/8/layout/hierarchy2"/>
    <dgm:cxn modelId="{FC5DDB86-E4BE-9542-B519-38BE804EDF7B}" type="presParOf" srcId="{24D7240F-4C7B-3247-9A15-4FCF5F73321B}" destId="{949FBC29-D338-A04D-9580-82977FAF5E16}" srcOrd="0" destOrd="0" presId="urn:microsoft.com/office/officeart/2005/8/layout/hierarchy2"/>
    <dgm:cxn modelId="{C60DECBE-A374-8F4D-B551-64BD5FC7A669}" type="presParOf" srcId="{DC5B6B5E-0B0D-1F4A-983A-C2B17FC2A3DD}" destId="{83610003-5767-2C4E-BD16-732E0A51FCE9}" srcOrd="3" destOrd="0" presId="urn:microsoft.com/office/officeart/2005/8/layout/hierarchy2"/>
    <dgm:cxn modelId="{FD5EF03C-6F76-9D44-A4FC-B78AC4F1BC88}" type="presParOf" srcId="{83610003-5767-2C4E-BD16-732E0A51FCE9}" destId="{8059EED9-C4BF-A843-B465-30F1B00F70D6}" srcOrd="0" destOrd="0" presId="urn:microsoft.com/office/officeart/2005/8/layout/hierarchy2"/>
    <dgm:cxn modelId="{4F3722E8-1778-E24A-8B68-A53BFE1CDE29}" type="presParOf" srcId="{83610003-5767-2C4E-BD16-732E0A51FCE9}" destId="{5139256E-93F9-8C47-A45E-27A7E981D643}" srcOrd="1" destOrd="0" presId="urn:microsoft.com/office/officeart/2005/8/layout/hierarchy2"/>
    <dgm:cxn modelId="{C751965A-1E4F-D14F-9A88-2195C1D154B1}" type="presParOf" srcId="{5139256E-93F9-8C47-A45E-27A7E981D643}" destId="{A6D70522-EC14-3543-94E1-D8BF5230A970}" srcOrd="0" destOrd="0" presId="urn:microsoft.com/office/officeart/2005/8/layout/hierarchy2"/>
    <dgm:cxn modelId="{9B647951-54E4-1046-BADA-B7361F633B46}" type="presParOf" srcId="{A6D70522-EC14-3543-94E1-D8BF5230A970}" destId="{6EC99E3E-FC1C-1A40-AC1C-C71890D4F119}" srcOrd="0" destOrd="0" presId="urn:microsoft.com/office/officeart/2005/8/layout/hierarchy2"/>
    <dgm:cxn modelId="{E1C6DD76-DC00-4C42-A477-9F7C76A1832E}" type="presParOf" srcId="{5139256E-93F9-8C47-A45E-27A7E981D643}" destId="{1C97CA38-0847-4845-B82F-274FC7CE491D}" srcOrd="1" destOrd="0" presId="urn:microsoft.com/office/officeart/2005/8/layout/hierarchy2"/>
    <dgm:cxn modelId="{6A8D5040-703C-9941-8A66-6FD084B2C8FA}" type="presParOf" srcId="{1C97CA38-0847-4845-B82F-274FC7CE491D}" destId="{E73D8748-E826-CF44-AA7E-5FA1EB43C8CB}" srcOrd="0" destOrd="0" presId="urn:microsoft.com/office/officeart/2005/8/layout/hierarchy2"/>
    <dgm:cxn modelId="{75F7CAA7-F9C4-BE4D-817A-257977F6CF69}" type="presParOf" srcId="{1C97CA38-0847-4845-B82F-274FC7CE491D}" destId="{C3C4240C-D9B0-B945-92D8-2C9B5C1A939E}" srcOrd="1" destOrd="0" presId="urn:microsoft.com/office/officeart/2005/8/layout/hierarchy2"/>
    <dgm:cxn modelId="{6EF0B5A6-F76E-724A-B579-EA9441F9CD32}" type="presParOf" srcId="{5139256E-93F9-8C47-A45E-27A7E981D643}" destId="{A307FDED-E9F0-6E44-B363-7BD04B159A28}" srcOrd="2" destOrd="0" presId="urn:microsoft.com/office/officeart/2005/8/layout/hierarchy2"/>
    <dgm:cxn modelId="{4602AFE4-5831-664B-BA3C-388B5EC81597}" type="presParOf" srcId="{A307FDED-E9F0-6E44-B363-7BD04B159A28}" destId="{7A1C4A94-8CAF-5C4E-A7F2-2375F6F503B5}" srcOrd="0" destOrd="0" presId="urn:microsoft.com/office/officeart/2005/8/layout/hierarchy2"/>
    <dgm:cxn modelId="{447AFC1F-B4F7-5541-8359-BCEC68854753}" type="presParOf" srcId="{5139256E-93F9-8C47-A45E-27A7E981D643}" destId="{7C46AADA-F304-E44F-B3F0-299FB852D11E}" srcOrd="3" destOrd="0" presId="urn:microsoft.com/office/officeart/2005/8/layout/hierarchy2"/>
    <dgm:cxn modelId="{69AC24C1-DA19-604B-B887-62E7A7226C8E}" type="presParOf" srcId="{7C46AADA-F304-E44F-B3F0-299FB852D11E}" destId="{9BABEE6A-6163-EC44-8DCB-D09200083CCC}" srcOrd="0" destOrd="0" presId="urn:microsoft.com/office/officeart/2005/8/layout/hierarchy2"/>
    <dgm:cxn modelId="{9A34B1AE-9491-AD4C-B875-8AC53E233B45}" type="presParOf" srcId="{7C46AADA-F304-E44F-B3F0-299FB852D11E}" destId="{417EEA00-74D1-124B-9828-C0813627C75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676947-F161-7542-B30F-8D249BB95649}"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F0AA7D3-BD62-0E48-A792-5A662CC5D701}">
      <dgm:prSet phldrT="[Text]"/>
      <dgm:spPr>
        <a:solidFill>
          <a:schemeClr val="accent3">
            <a:lumMod val="75000"/>
          </a:schemeClr>
        </a:solidFill>
        <a:ln>
          <a:solidFill>
            <a:schemeClr val="accent3">
              <a:lumMod val="75000"/>
            </a:schemeClr>
          </a:solidFill>
        </a:ln>
      </dgm:spPr>
      <dgm:t>
        <a:bodyPr/>
        <a:lstStyle/>
        <a:p>
          <a:r>
            <a:rPr lang="en-US" dirty="0">
              <a:latin typeface="+mj-lt"/>
            </a:rPr>
            <a:t>D</a:t>
          </a:r>
          <a:r>
            <a:rPr lang="en-US" dirty="0">
              <a:latin typeface="+mj-lt"/>
              <a:ea typeface="+mn-ea"/>
              <a:cs typeface="+mn-cs"/>
            </a:rPr>
            <a:t>atabase management system (DBMS)</a:t>
          </a:r>
          <a:endParaRPr lang="en-US" dirty="0">
            <a:latin typeface="+mj-lt"/>
          </a:endParaRPr>
        </a:p>
      </dgm:t>
    </dgm:pt>
    <dgm:pt modelId="{561906E6-2DF5-214C-B250-F52B4D78A433}" type="parTrans" cxnId="{094F8C80-4F9D-9141-A1A2-3F16BFE8E92A}">
      <dgm:prSet/>
      <dgm:spPr/>
      <dgm:t>
        <a:bodyPr/>
        <a:lstStyle/>
        <a:p>
          <a:endParaRPr lang="en-US"/>
        </a:p>
      </dgm:t>
    </dgm:pt>
    <dgm:pt modelId="{F2606400-A3D7-8B49-8472-301E5153E25E}" type="sibTrans" cxnId="{094F8C80-4F9D-9141-A1A2-3F16BFE8E92A}">
      <dgm:prSet/>
      <dgm:spPr/>
      <dgm:t>
        <a:bodyPr/>
        <a:lstStyle/>
        <a:p>
          <a:endParaRPr lang="en-US"/>
        </a:p>
      </dgm:t>
    </dgm:pt>
    <dgm:pt modelId="{87AC066D-44C6-1B43-8284-E2F12D3817BB}">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S</a:t>
          </a:r>
          <a:r>
            <a:rPr lang="en-US" dirty="0">
              <a:latin typeface="+mj-lt"/>
              <a:ea typeface="+mn-ea"/>
            </a:rPr>
            <a:t>uite of programs for constructing and maintaining the database</a:t>
          </a:r>
        </a:p>
      </dgm:t>
    </dgm:pt>
    <dgm:pt modelId="{1EEAFFC9-EDFC-4540-8816-D030D1E4E65D}" type="parTrans" cxnId="{BDF9D263-285C-9E4D-B976-879B5EF8F2A3}">
      <dgm:prSet/>
      <dgm:spPr/>
      <dgm:t>
        <a:bodyPr/>
        <a:lstStyle/>
        <a:p>
          <a:endParaRPr lang="en-US"/>
        </a:p>
      </dgm:t>
    </dgm:pt>
    <dgm:pt modelId="{2FF38173-8318-2A4F-BCA4-9F3B406B8BF9}" type="sibTrans" cxnId="{BDF9D263-285C-9E4D-B976-879B5EF8F2A3}">
      <dgm:prSet/>
      <dgm:spPr/>
      <dgm:t>
        <a:bodyPr/>
        <a:lstStyle/>
        <a:p>
          <a:endParaRPr lang="en-US"/>
        </a:p>
      </dgm:t>
    </dgm:pt>
    <dgm:pt modelId="{94F49E41-03FC-9E43-95C0-C1806F09893E}">
      <dgm:prSet/>
      <dgm:spPr>
        <a:solidFill>
          <a:schemeClr val="accent3">
            <a:lumMod val="20000"/>
            <a:lumOff val="80000"/>
            <a:alpha val="90000"/>
          </a:schemeClr>
        </a:solidFill>
        <a:ln>
          <a:solidFill>
            <a:schemeClr val="accent3">
              <a:lumMod val="75000"/>
              <a:alpha val="90000"/>
            </a:schemeClr>
          </a:solidFill>
        </a:ln>
      </dgm:spPr>
      <dgm:t>
        <a:bodyPr/>
        <a:lstStyle/>
        <a:p>
          <a:r>
            <a:rPr lang="en-US" dirty="0">
              <a:latin typeface="+mj-lt"/>
            </a:rPr>
            <a:t>O</a:t>
          </a:r>
          <a:r>
            <a:rPr lang="en-US" dirty="0">
              <a:latin typeface="+mj-lt"/>
              <a:ea typeface="+mn-ea"/>
            </a:rPr>
            <a:t>ffers ad hoc query facilities to multiple users and applications</a:t>
          </a:r>
        </a:p>
      </dgm:t>
    </dgm:pt>
    <dgm:pt modelId="{C8480A74-99E2-2B42-B2AB-FA8188F482F9}" type="parTrans" cxnId="{C469F6A0-B37F-8644-8586-025A289A983D}">
      <dgm:prSet/>
      <dgm:spPr/>
      <dgm:t>
        <a:bodyPr/>
        <a:lstStyle/>
        <a:p>
          <a:endParaRPr lang="en-US"/>
        </a:p>
      </dgm:t>
    </dgm:pt>
    <dgm:pt modelId="{0799FA2D-67C8-B74B-9AFF-FB2EC8199BC9}" type="sibTrans" cxnId="{C469F6A0-B37F-8644-8586-025A289A983D}">
      <dgm:prSet/>
      <dgm:spPr/>
      <dgm:t>
        <a:bodyPr/>
        <a:lstStyle/>
        <a:p>
          <a:endParaRPr lang="en-US"/>
        </a:p>
      </dgm:t>
    </dgm:pt>
    <dgm:pt modelId="{4BD554FD-5624-D540-9D0B-15CE56AB3AEC}" type="pres">
      <dgm:prSet presAssocID="{D8676947-F161-7542-B30F-8D249BB95649}" presName="Name0" presStyleCnt="0">
        <dgm:presLayoutVars>
          <dgm:dir/>
          <dgm:animLvl val="lvl"/>
          <dgm:resizeHandles val="exact"/>
        </dgm:presLayoutVars>
      </dgm:prSet>
      <dgm:spPr/>
    </dgm:pt>
    <dgm:pt modelId="{592666C3-9DC5-AE4A-A7B5-9EA0A106C73E}" type="pres">
      <dgm:prSet presAssocID="{BF0AA7D3-BD62-0E48-A792-5A662CC5D701}" presName="composite" presStyleCnt="0"/>
      <dgm:spPr/>
    </dgm:pt>
    <dgm:pt modelId="{C47B15C8-A880-7648-A14E-9CF40B4018BE}" type="pres">
      <dgm:prSet presAssocID="{BF0AA7D3-BD62-0E48-A792-5A662CC5D701}" presName="parTx" presStyleLbl="alignNode1" presStyleIdx="0" presStyleCnt="1">
        <dgm:presLayoutVars>
          <dgm:chMax val="0"/>
          <dgm:chPref val="0"/>
          <dgm:bulletEnabled val="1"/>
        </dgm:presLayoutVars>
      </dgm:prSet>
      <dgm:spPr/>
    </dgm:pt>
    <dgm:pt modelId="{F9ADF569-AC0A-C44F-8A4D-F54EE5B06548}" type="pres">
      <dgm:prSet presAssocID="{BF0AA7D3-BD62-0E48-A792-5A662CC5D701}" presName="desTx" presStyleLbl="alignAccFollowNode1" presStyleIdx="0" presStyleCnt="1">
        <dgm:presLayoutVars>
          <dgm:bulletEnabled val="1"/>
        </dgm:presLayoutVars>
      </dgm:prSet>
      <dgm:spPr/>
    </dgm:pt>
  </dgm:ptLst>
  <dgm:cxnLst>
    <dgm:cxn modelId="{BE72F22C-D732-C54C-BAA3-C848300FF89C}" type="presOf" srcId="{87AC066D-44C6-1B43-8284-E2F12D3817BB}" destId="{F9ADF569-AC0A-C44F-8A4D-F54EE5B06548}" srcOrd="0" destOrd="0" presId="urn:microsoft.com/office/officeart/2005/8/layout/hList1"/>
    <dgm:cxn modelId="{BDF9D263-285C-9E4D-B976-879B5EF8F2A3}" srcId="{BF0AA7D3-BD62-0E48-A792-5A662CC5D701}" destId="{87AC066D-44C6-1B43-8284-E2F12D3817BB}" srcOrd="0" destOrd="0" parTransId="{1EEAFFC9-EDFC-4540-8816-D030D1E4E65D}" sibTransId="{2FF38173-8318-2A4F-BCA4-9F3B406B8BF9}"/>
    <dgm:cxn modelId="{6E680154-9150-A846-896E-99117B1F312B}" type="presOf" srcId="{BF0AA7D3-BD62-0E48-A792-5A662CC5D701}" destId="{C47B15C8-A880-7648-A14E-9CF40B4018BE}" srcOrd="0" destOrd="0" presId="urn:microsoft.com/office/officeart/2005/8/layout/hList1"/>
    <dgm:cxn modelId="{094F8C80-4F9D-9141-A1A2-3F16BFE8E92A}" srcId="{D8676947-F161-7542-B30F-8D249BB95649}" destId="{BF0AA7D3-BD62-0E48-A792-5A662CC5D701}" srcOrd="0" destOrd="0" parTransId="{561906E6-2DF5-214C-B250-F52B4D78A433}" sibTransId="{F2606400-A3D7-8B49-8472-301E5153E25E}"/>
    <dgm:cxn modelId="{C469F6A0-B37F-8644-8586-025A289A983D}" srcId="{BF0AA7D3-BD62-0E48-A792-5A662CC5D701}" destId="{94F49E41-03FC-9E43-95C0-C1806F09893E}" srcOrd="1" destOrd="0" parTransId="{C8480A74-99E2-2B42-B2AB-FA8188F482F9}" sibTransId="{0799FA2D-67C8-B74B-9AFF-FB2EC8199BC9}"/>
    <dgm:cxn modelId="{4D60DCAE-D4E1-4B46-8635-974A73025942}" type="presOf" srcId="{D8676947-F161-7542-B30F-8D249BB95649}" destId="{4BD554FD-5624-D540-9D0B-15CE56AB3AEC}" srcOrd="0" destOrd="0" presId="urn:microsoft.com/office/officeart/2005/8/layout/hList1"/>
    <dgm:cxn modelId="{A0BA7EC5-13DF-F844-A954-F202058302DE}" type="presOf" srcId="{94F49E41-03FC-9E43-95C0-C1806F09893E}" destId="{F9ADF569-AC0A-C44F-8A4D-F54EE5B06548}" srcOrd="0" destOrd="1" presId="urn:microsoft.com/office/officeart/2005/8/layout/hList1"/>
    <dgm:cxn modelId="{46808064-9E17-014A-9F5A-2DDC862197A8}" type="presParOf" srcId="{4BD554FD-5624-D540-9D0B-15CE56AB3AEC}" destId="{592666C3-9DC5-AE4A-A7B5-9EA0A106C73E}" srcOrd="0" destOrd="0" presId="urn:microsoft.com/office/officeart/2005/8/layout/hList1"/>
    <dgm:cxn modelId="{3829B52E-47B8-8345-8BC8-A2F1AF513838}" type="presParOf" srcId="{592666C3-9DC5-AE4A-A7B5-9EA0A106C73E}" destId="{C47B15C8-A880-7648-A14E-9CF40B4018BE}" srcOrd="0" destOrd="0" presId="urn:microsoft.com/office/officeart/2005/8/layout/hList1"/>
    <dgm:cxn modelId="{4CB7B02C-56D8-6D4D-90D8-B8D4434AAD8F}" type="presParOf" srcId="{592666C3-9DC5-AE4A-A7B5-9EA0A106C73E}" destId="{F9ADF569-AC0A-C44F-8A4D-F54EE5B065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accent3">
            <a:lumMod val="75000"/>
          </a:schemeClr>
        </a:solidFill>
        <a:ln w="22225">
          <a:solidFill>
            <a:schemeClr val="tx1"/>
          </a:solidFill>
        </a:ln>
      </dgm:spPr>
      <dgm:t>
        <a:bodyPr/>
        <a:lstStyle/>
        <a:p>
          <a:r>
            <a:rPr lang="en-US" dirty="0">
              <a:solidFill>
                <a:schemeClr val="bg1"/>
              </a:solidFill>
            </a:rPr>
            <a:t>Primary key</a:t>
          </a:r>
        </a:p>
      </dgm:t>
    </dgm:pt>
    <dgm:pt modelId="{74B8D275-1E17-FD4C-814C-3347AF1877DF}" type="parTrans" cxnId="{9B3416D1-1578-114D-8547-7C210DC07B55}">
      <dgm:prSet/>
      <dgm:spPr/>
      <dgm:t>
        <a:bodyPr/>
        <a:lstStyle/>
        <a:p>
          <a:endParaRPr lang="en-US"/>
        </a:p>
      </dgm:t>
    </dgm:pt>
    <dgm:pt modelId="{A1E1F4CE-2043-E241-BEC9-1236E9B85CB0}" type="sibTrans" cxnId="{9B3416D1-1578-114D-8547-7C210DC07B55}">
      <dgm:prSet/>
      <dgm:spPr/>
      <dgm:t>
        <a:bodyPr/>
        <a:lstStyle/>
        <a:p>
          <a:endParaRPr lang="en-US"/>
        </a:p>
      </dgm:t>
    </dgm:pt>
    <dgm:pt modelId="{EF9B3BB3-B38C-6344-831A-2406473EBB4E}">
      <dgm:prSet custT="1"/>
      <dgm:spPr/>
      <dgm:t>
        <a:bodyPr/>
        <a:lstStyle/>
        <a:p>
          <a:r>
            <a:rPr lang="en-US" sz="2000" dirty="0">
              <a:effectLst/>
            </a:rPr>
            <a:t>Uniquely identifies a row</a:t>
          </a:r>
        </a:p>
      </dgm:t>
    </dgm:pt>
    <dgm:pt modelId="{6A63971D-508F-6F40-9D2F-8E7B6E1C97E7}" type="parTrans" cxnId="{3941F270-D771-6149-A047-E7C95B3F99C0}">
      <dgm:prSet/>
      <dgm:spPr/>
      <dgm:t>
        <a:bodyPr/>
        <a:lstStyle/>
        <a:p>
          <a:endParaRPr lang="en-US"/>
        </a:p>
      </dgm:t>
    </dgm:pt>
    <dgm:pt modelId="{EB2408E5-286D-2D46-895C-0784FBA931F5}" type="sibTrans" cxnId="{3941F270-D771-6149-A047-E7C95B3F99C0}">
      <dgm:prSet/>
      <dgm:spPr/>
      <dgm:t>
        <a:bodyPr/>
        <a:lstStyle/>
        <a:p>
          <a:endParaRPr lang="en-US"/>
        </a:p>
      </dgm:t>
    </dgm:pt>
    <dgm:pt modelId="{FEE7987C-C3D3-534F-9A41-A79AA57ADF81}">
      <dgm:prSet/>
      <dgm:spPr>
        <a:solidFill>
          <a:schemeClr val="accent6"/>
        </a:solidFill>
        <a:ln w="22225">
          <a:solidFill>
            <a:schemeClr val="tx1"/>
          </a:solidFill>
        </a:ln>
      </dgm:spPr>
      <dgm:t>
        <a:bodyPr/>
        <a:lstStyle/>
        <a:p>
          <a:r>
            <a:rPr lang="en-US" dirty="0">
              <a:solidFill>
                <a:schemeClr val="bg1"/>
              </a:solidFill>
            </a:rPr>
            <a:t>Foreign key</a:t>
          </a:r>
        </a:p>
      </dgm:t>
    </dgm:pt>
    <dgm:pt modelId="{1A46FF6C-FF52-4B47-9351-28D86502DBB5}" type="parTrans" cxnId="{448E861B-F25A-6E45-8D41-983E692F4AD2}">
      <dgm:prSet/>
      <dgm:spPr/>
      <dgm:t>
        <a:bodyPr/>
        <a:lstStyle/>
        <a:p>
          <a:endParaRPr lang="en-US"/>
        </a:p>
      </dgm:t>
    </dgm:pt>
    <dgm:pt modelId="{08680945-1699-A440-970F-3B94C1FC6B46}" type="sibTrans" cxnId="{448E861B-F25A-6E45-8D41-983E692F4AD2}">
      <dgm:prSet/>
      <dgm:spPr/>
      <dgm:t>
        <a:bodyPr/>
        <a:lstStyle/>
        <a:p>
          <a:endParaRPr lang="en-US"/>
        </a:p>
      </dgm:t>
    </dgm:pt>
    <dgm:pt modelId="{49307335-3BB3-F64A-8AEB-6EC1950CFF51}">
      <dgm:prSet custT="1"/>
      <dgm:spPr/>
      <dgm:t>
        <a:bodyPr/>
        <a:lstStyle/>
        <a:p>
          <a:r>
            <a:rPr lang="en-US" sz="2000" dirty="0">
              <a:effectLst/>
            </a:rPr>
            <a:t>Links one table to attributes in another</a:t>
          </a:r>
        </a:p>
      </dgm:t>
    </dgm:pt>
    <dgm:pt modelId="{81985D14-D57F-B646-B520-143E236C02F5}" type="parTrans" cxnId="{0CF3942B-E78E-4040-B249-DC807BF366A0}">
      <dgm:prSet/>
      <dgm:spPr/>
      <dgm:t>
        <a:bodyPr/>
        <a:lstStyle/>
        <a:p>
          <a:endParaRPr lang="en-US"/>
        </a:p>
      </dgm:t>
    </dgm:pt>
    <dgm:pt modelId="{130B7B32-7051-E046-971B-58503982C1EA}" type="sibTrans" cxnId="{0CF3942B-E78E-4040-B249-DC807BF366A0}">
      <dgm:prSet/>
      <dgm:spPr/>
      <dgm:t>
        <a:bodyPr/>
        <a:lstStyle/>
        <a:p>
          <a:endParaRPr lang="en-US"/>
        </a:p>
      </dgm:t>
    </dgm:pt>
    <dgm:pt modelId="{623B05B2-1965-A44C-B5FB-1C8235B2B6E9}">
      <dgm:prSet/>
      <dgm:spPr>
        <a:solidFill>
          <a:schemeClr val="accent5">
            <a:lumMod val="75000"/>
          </a:schemeClr>
        </a:solidFill>
        <a:ln w="22225">
          <a:solidFill>
            <a:schemeClr val="tx1"/>
          </a:solidFill>
        </a:ln>
      </dgm:spPr>
      <dgm:t>
        <a:bodyPr/>
        <a:lstStyle/>
        <a:p>
          <a:r>
            <a:rPr lang="en-US" dirty="0">
              <a:solidFill>
                <a:schemeClr val="bg1"/>
              </a:solidFill>
            </a:rPr>
            <a:t>View/virtual table</a:t>
          </a:r>
        </a:p>
      </dgm:t>
    </dgm:pt>
    <dgm:pt modelId="{A2E0D334-3F66-5E42-891D-5440ABA8881C}" type="parTrans" cxnId="{AD2C400F-7A56-6C4C-841B-63D2F2685C25}">
      <dgm:prSet/>
      <dgm:spPr/>
      <dgm:t>
        <a:bodyPr/>
        <a:lstStyle/>
        <a:p>
          <a:endParaRPr lang="en-US"/>
        </a:p>
      </dgm:t>
    </dgm:pt>
    <dgm:pt modelId="{B17BB5AB-0A02-B146-83CA-A3B7ADA017CC}" type="sibTrans" cxnId="{AD2C400F-7A56-6C4C-841B-63D2F2685C25}">
      <dgm:prSet/>
      <dgm:spPr/>
      <dgm:t>
        <a:bodyPr/>
        <a:lstStyle/>
        <a:p>
          <a:endParaRPr lang="en-US"/>
        </a:p>
      </dgm:t>
    </dgm:pt>
    <dgm:pt modelId="{DB132CB8-B245-E142-841A-6DDC26E12CD2}">
      <dgm:prSet custT="1"/>
      <dgm:spPr/>
      <dgm:t>
        <a:bodyPr/>
        <a:lstStyle/>
        <a:p>
          <a:r>
            <a:rPr lang="en-US" sz="2000" dirty="0">
              <a:effectLst/>
            </a:rPr>
            <a:t>Result of a query that returns selected rows and columns from one or more tables</a:t>
          </a:r>
        </a:p>
      </dgm:t>
    </dgm:pt>
    <dgm:pt modelId="{D366AB67-E47C-1047-858E-C45E4B047595}" type="parTrans" cxnId="{350F593B-25CE-5646-9557-6F258F73FB8C}">
      <dgm:prSet/>
      <dgm:spPr/>
      <dgm:t>
        <a:bodyPr/>
        <a:lstStyle/>
        <a:p>
          <a:endParaRPr lang="en-US"/>
        </a:p>
      </dgm:t>
    </dgm:pt>
    <dgm:pt modelId="{D3BE2B99-6F50-C24A-BC08-EC5A403639FB}" type="sibTrans" cxnId="{350F593B-25CE-5646-9557-6F258F73FB8C}">
      <dgm:prSet/>
      <dgm:spPr/>
      <dgm:t>
        <a:bodyPr/>
        <a:lstStyle/>
        <a:p>
          <a:endParaRPr lang="en-US"/>
        </a:p>
      </dgm:t>
    </dgm:pt>
    <dgm:pt modelId="{764867A2-C7C0-444A-B418-6D0874F34E3D}">
      <dgm:prSet custT="1"/>
      <dgm:spPr/>
      <dgm:t>
        <a:bodyPr/>
        <a:lstStyle/>
        <a:p>
          <a:r>
            <a:rPr lang="en-US" sz="2000" dirty="0">
              <a:effectLst/>
            </a:rPr>
            <a:t>Consists of one or more column names</a:t>
          </a:r>
        </a:p>
      </dgm:t>
    </dgm:pt>
    <dgm:pt modelId="{48D79783-9B7E-CD4B-A949-D88149F866AF}" type="parTrans" cxnId="{75AC7C81-18D5-ED43-9B02-B161A20972BE}">
      <dgm:prSet/>
      <dgm:spPr/>
      <dgm:t>
        <a:bodyPr/>
        <a:lstStyle/>
        <a:p>
          <a:endParaRPr lang="en-US"/>
        </a:p>
      </dgm:t>
    </dgm:pt>
    <dgm:pt modelId="{A31F3B1C-111D-8F4B-8F95-5536FFB4C7F0}" type="sibTrans" cxnId="{75AC7C81-18D5-ED43-9B02-B161A20972BE}">
      <dgm:prSet/>
      <dgm:spPr/>
      <dgm:t>
        <a:bodyPr/>
        <a:lstStyle/>
        <a:p>
          <a:endParaRPr lang="en-US"/>
        </a:p>
      </dgm:t>
    </dgm:pt>
    <dgm:pt modelId="{DE9094BF-9012-AA4F-AB36-5BA9B111B654}">
      <dgm:prSet custT="1"/>
      <dgm:spPr/>
      <dgm:t>
        <a:bodyPr/>
        <a:lstStyle/>
        <a:p>
          <a:r>
            <a:rPr lang="en-US" sz="2000" dirty="0">
              <a:effectLst/>
            </a:rPr>
            <a:t>Views are often used for security purposes</a:t>
          </a:r>
        </a:p>
      </dgm:t>
    </dgm:pt>
    <dgm:pt modelId="{71C2BA78-17E2-F044-964C-85B7DD65CCD1}" type="parTrans" cxnId="{074AD209-7012-B34A-A035-B9692CA4919F}">
      <dgm:prSet/>
      <dgm:spPr/>
      <dgm:t>
        <a:bodyPr/>
        <a:lstStyle/>
        <a:p>
          <a:endParaRPr lang="en-US"/>
        </a:p>
      </dgm:t>
    </dgm:pt>
    <dgm:pt modelId="{9E6EF034-910C-324F-9166-BE7F7533F792}" type="sibTrans" cxnId="{074AD209-7012-B34A-A035-B9692CA4919F}">
      <dgm:prSet/>
      <dgm:spPr/>
      <dgm:t>
        <a:bodyPr/>
        <a:lstStyle/>
        <a:p>
          <a:endParaRPr lang="en-US"/>
        </a:p>
      </dgm:t>
    </dgm:pt>
    <dgm:pt modelId="{307C79E0-42B7-F74F-9E66-B6B0FC3F4296}" type="pres">
      <dgm:prSet presAssocID="{26835133-D638-7C4C-82A1-FAC2394A3E88}" presName="linear" presStyleCnt="0">
        <dgm:presLayoutVars>
          <dgm:animLvl val="lvl"/>
          <dgm:resizeHandles val="exact"/>
        </dgm:presLayoutVars>
      </dgm:prSet>
      <dgm:spPr/>
    </dgm:pt>
    <dgm:pt modelId="{7F8AABD5-70D7-0449-A833-AAE022172B59}" type="pres">
      <dgm:prSet presAssocID="{960F390D-81EA-1B41-975E-5C6B396AA633}" presName="parentText" presStyleLbl="node1" presStyleIdx="0" presStyleCnt="3" custScaleY="54074">
        <dgm:presLayoutVars>
          <dgm:chMax val="0"/>
          <dgm:bulletEnabled val="1"/>
        </dgm:presLayoutVars>
      </dgm:prSet>
      <dgm:spPr/>
    </dgm:pt>
    <dgm:pt modelId="{2698CA58-DBB7-CE4A-B811-ED328DB49D78}" type="pres">
      <dgm:prSet presAssocID="{960F390D-81EA-1B41-975E-5C6B396AA633}" presName="childText" presStyleLbl="revTx" presStyleIdx="0" presStyleCnt="3">
        <dgm:presLayoutVars>
          <dgm:bulletEnabled val="1"/>
        </dgm:presLayoutVars>
      </dgm:prSet>
      <dgm:spPr/>
    </dgm:pt>
    <dgm:pt modelId="{11D4B9BA-90AF-7F43-B176-598D9E9C40F0}" type="pres">
      <dgm:prSet presAssocID="{FEE7987C-C3D3-534F-9A41-A79AA57ADF81}" presName="parentText" presStyleLbl="node1" presStyleIdx="1" presStyleCnt="3" custScaleY="54074">
        <dgm:presLayoutVars>
          <dgm:chMax val="0"/>
          <dgm:bulletEnabled val="1"/>
        </dgm:presLayoutVars>
      </dgm:prSet>
      <dgm:spPr/>
    </dgm:pt>
    <dgm:pt modelId="{D3B1E4CC-71FD-2E43-8C89-826A679F746C}" type="pres">
      <dgm:prSet presAssocID="{FEE7987C-C3D3-534F-9A41-A79AA57ADF81}" presName="childText" presStyleLbl="revTx" presStyleIdx="1" presStyleCnt="3">
        <dgm:presLayoutVars>
          <dgm:bulletEnabled val="1"/>
        </dgm:presLayoutVars>
      </dgm:prSet>
      <dgm:spPr/>
    </dgm:pt>
    <dgm:pt modelId="{11D580D0-2036-634B-94B0-3A6776F9DBF8}" type="pres">
      <dgm:prSet presAssocID="{623B05B2-1965-A44C-B5FB-1C8235B2B6E9}" presName="parentText" presStyleLbl="node1" presStyleIdx="2" presStyleCnt="3" custScaleY="54074" custLinFactNeighborX="106" custLinFactNeighborY="-16564">
        <dgm:presLayoutVars>
          <dgm:chMax val="0"/>
          <dgm:bulletEnabled val="1"/>
        </dgm:presLayoutVars>
      </dgm:prSet>
      <dgm:spPr/>
    </dgm:pt>
    <dgm:pt modelId="{78747EB1-0FC1-0A41-86EE-4263DAF13026}" type="pres">
      <dgm:prSet presAssocID="{623B05B2-1965-A44C-B5FB-1C8235B2B6E9}" presName="childText" presStyleLbl="revTx" presStyleIdx="2" presStyleCnt="3" custLinFactNeighborY="-17986">
        <dgm:presLayoutVars>
          <dgm:bulletEnabled val="1"/>
        </dgm:presLayoutVars>
      </dgm:prSet>
      <dgm:spPr/>
    </dgm:pt>
  </dgm:ptLst>
  <dgm:cxnLst>
    <dgm:cxn modelId="{44CAFD02-78FE-7042-97BA-DB255E40E850}" type="presOf" srcId="{EF9B3BB3-B38C-6344-831A-2406473EBB4E}" destId="{2698CA58-DBB7-CE4A-B811-ED328DB49D78}" srcOrd="0" destOrd="0" presId="urn:microsoft.com/office/officeart/2005/8/layout/vList2"/>
    <dgm:cxn modelId="{074AD209-7012-B34A-A035-B9692CA4919F}" srcId="{623B05B2-1965-A44C-B5FB-1C8235B2B6E9}" destId="{DE9094BF-9012-AA4F-AB36-5BA9B111B654}" srcOrd="1" destOrd="0" parTransId="{71C2BA78-17E2-F044-964C-85B7DD65CCD1}" sibTransId="{9E6EF034-910C-324F-9166-BE7F7533F792}"/>
    <dgm:cxn modelId="{397DF00D-D1B1-0D4C-A941-AB3ED244C183}" type="presOf" srcId="{FEE7987C-C3D3-534F-9A41-A79AA57ADF81}" destId="{11D4B9BA-90AF-7F43-B176-598D9E9C40F0}" srcOrd="0" destOrd="0" presId="urn:microsoft.com/office/officeart/2005/8/layout/vList2"/>
    <dgm:cxn modelId="{AD2C400F-7A56-6C4C-841B-63D2F2685C25}" srcId="{26835133-D638-7C4C-82A1-FAC2394A3E88}" destId="{623B05B2-1965-A44C-B5FB-1C8235B2B6E9}" srcOrd="2" destOrd="0" parTransId="{A2E0D334-3F66-5E42-891D-5440ABA8881C}" sibTransId="{B17BB5AB-0A02-B146-83CA-A3B7ADA017CC}"/>
    <dgm:cxn modelId="{9BAFBE16-7814-5545-B37B-F00DBA4E7964}" type="presOf" srcId="{26835133-D638-7C4C-82A1-FAC2394A3E88}" destId="{307C79E0-42B7-F74F-9E66-B6B0FC3F4296}" srcOrd="0" destOrd="0" presId="urn:microsoft.com/office/officeart/2005/8/layout/vList2"/>
    <dgm:cxn modelId="{448E861B-F25A-6E45-8D41-983E692F4AD2}" srcId="{26835133-D638-7C4C-82A1-FAC2394A3E88}" destId="{FEE7987C-C3D3-534F-9A41-A79AA57ADF81}" srcOrd="1" destOrd="0" parTransId="{1A46FF6C-FF52-4B47-9351-28D86502DBB5}" sibTransId="{08680945-1699-A440-970F-3B94C1FC6B46}"/>
    <dgm:cxn modelId="{1CB5E51B-6620-E849-8827-09E9C591B951}" type="presOf" srcId="{DE9094BF-9012-AA4F-AB36-5BA9B111B654}" destId="{78747EB1-0FC1-0A41-86EE-4263DAF13026}" srcOrd="0" destOrd="1" presId="urn:microsoft.com/office/officeart/2005/8/layout/vList2"/>
    <dgm:cxn modelId="{0CF3942B-E78E-4040-B249-DC807BF366A0}" srcId="{FEE7987C-C3D3-534F-9A41-A79AA57ADF81}" destId="{49307335-3BB3-F64A-8AEB-6EC1950CFF51}" srcOrd="0" destOrd="0" parTransId="{81985D14-D57F-B646-B520-143E236C02F5}" sibTransId="{130B7B32-7051-E046-971B-58503982C1EA}"/>
    <dgm:cxn modelId="{350F593B-25CE-5646-9557-6F258F73FB8C}" srcId="{623B05B2-1965-A44C-B5FB-1C8235B2B6E9}" destId="{DB132CB8-B245-E142-841A-6DDC26E12CD2}" srcOrd="0" destOrd="0" parTransId="{D366AB67-E47C-1047-858E-C45E4B047595}" sibTransId="{D3BE2B99-6F50-C24A-BC08-EC5A403639FB}"/>
    <dgm:cxn modelId="{A20D515F-D9E0-3246-8F94-50C65147D95E}" type="presOf" srcId="{623B05B2-1965-A44C-B5FB-1C8235B2B6E9}" destId="{11D580D0-2036-634B-94B0-3A6776F9DBF8}" srcOrd="0" destOrd="0" presId="urn:microsoft.com/office/officeart/2005/8/layout/vList2"/>
    <dgm:cxn modelId="{C3FAB743-835B-B34C-9ED9-929BC047E5D7}" type="presOf" srcId="{960F390D-81EA-1B41-975E-5C6B396AA633}" destId="{7F8AABD5-70D7-0449-A833-AAE022172B59}" srcOrd="0" destOrd="0" presId="urn:microsoft.com/office/officeart/2005/8/layout/vList2"/>
    <dgm:cxn modelId="{375F3564-CF32-094D-86EB-DA944EB4A3AB}" type="presOf" srcId="{DB132CB8-B245-E142-841A-6DDC26E12CD2}" destId="{78747EB1-0FC1-0A41-86EE-4263DAF13026}" srcOrd="0" destOrd="0" presId="urn:microsoft.com/office/officeart/2005/8/layout/vList2"/>
    <dgm:cxn modelId="{1EA8B94C-29A7-3F4C-916A-B605FEF2E942}" type="presOf" srcId="{49307335-3BB3-F64A-8AEB-6EC1950CFF51}" destId="{D3B1E4CC-71FD-2E43-8C89-826A679F746C}" srcOrd="0" destOrd="0"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75AC7C81-18D5-ED43-9B02-B161A20972BE}" srcId="{960F390D-81EA-1B41-975E-5C6B396AA633}" destId="{764867A2-C7C0-444A-B418-6D0874F34E3D}" srcOrd="1" destOrd="0" parTransId="{48D79783-9B7E-CD4B-A949-D88149F866AF}" sibTransId="{A31F3B1C-111D-8F4B-8F95-5536FFB4C7F0}"/>
    <dgm:cxn modelId="{9B3416D1-1578-114D-8547-7C210DC07B55}" srcId="{26835133-D638-7C4C-82A1-FAC2394A3E88}" destId="{960F390D-81EA-1B41-975E-5C6B396AA633}" srcOrd="0" destOrd="0" parTransId="{74B8D275-1E17-FD4C-814C-3347AF1877DF}" sibTransId="{A1E1F4CE-2043-E241-BEC9-1236E9B85CB0}"/>
    <dgm:cxn modelId="{369EF1F1-9D37-944D-AF81-CE19AE694A6C}" type="presOf" srcId="{764867A2-C7C0-444A-B418-6D0874F34E3D}" destId="{2698CA58-DBB7-CE4A-B811-ED328DB49D78}" srcOrd="0" destOrd="1" presId="urn:microsoft.com/office/officeart/2005/8/layout/vList2"/>
    <dgm:cxn modelId="{BBF0E3F8-B802-C141-A40F-B9809BC04BF9}" type="presParOf" srcId="{307C79E0-42B7-F74F-9E66-B6B0FC3F4296}" destId="{7F8AABD5-70D7-0449-A833-AAE022172B59}" srcOrd="0" destOrd="0" presId="urn:microsoft.com/office/officeart/2005/8/layout/vList2"/>
    <dgm:cxn modelId="{E5097B49-A426-3B41-BB0A-56E7A2AD7872}" type="presParOf" srcId="{307C79E0-42B7-F74F-9E66-B6B0FC3F4296}" destId="{2698CA58-DBB7-CE4A-B811-ED328DB49D78}" srcOrd="1" destOrd="0" presId="urn:microsoft.com/office/officeart/2005/8/layout/vList2"/>
    <dgm:cxn modelId="{873DB843-1DD6-CF47-9034-6E5D0FBB20DF}" type="presParOf" srcId="{307C79E0-42B7-F74F-9E66-B6B0FC3F4296}" destId="{11D4B9BA-90AF-7F43-B176-598D9E9C40F0}" srcOrd="2" destOrd="0" presId="urn:microsoft.com/office/officeart/2005/8/layout/vList2"/>
    <dgm:cxn modelId="{29BB302E-2B79-EA40-BC32-6233ABB82BBF}" type="presParOf" srcId="{307C79E0-42B7-F74F-9E66-B6B0FC3F4296}" destId="{D3B1E4CC-71FD-2E43-8C89-826A679F746C}" srcOrd="3" destOrd="0" presId="urn:microsoft.com/office/officeart/2005/8/layout/vList2"/>
    <dgm:cxn modelId="{85B880F1-FF2A-C840-A512-FB3468C648F0}" type="presParOf" srcId="{307C79E0-42B7-F74F-9E66-B6B0FC3F4296}" destId="{11D580D0-2036-634B-94B0-3A6776F9DBF8}" srcOrd="4" destOrd="0" presId="urn:microsoft.com/office/officeart/2005/8/layout/vList2"/>
    <dgm:cxn modelId="{BF99B669-1FFF-DE4A-925E-E1ADED14582C}"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B329AE-D020-4B4D-8C80-01AD14BB57D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B7FB4DF-A93B-D649-8729-43A47AD702FD}">
      <dgm:prSet phldrT="[Text]"/>
      <dgm:spPr>
        <a:solidFill>
          <a:schemeClr val="accent5">
            <a:lumMod val="75000"/>
          </a:schemeClr>
        </a:solidFill>
        <a:ln>
          <a:solidFill>
            <a:schemeClr val="accent5">
              <a:lumMod val="75000"/>
            </a:schemeClr>
          </a:solidFill>
        </a:ln>
      </dgm:spPr>
      <dgm:t>
        <a:bodyPr/>
        <a:lstStyle/>
        <a:p>
          <a:r>
            <a:rPr lang="en-US" b="1" dirty="0">
              <a:solidFill>
                <a:schemeClr val="tx1"/>
              </a:solidFill>
              <a:effectLst>
                <a:outerShdw blurRad="38100" dist="38100" dir="2700000" algn="tl">
                  <a:srgbClr val="0064E2"/>
                </a:outerShdw>
              </a:effectLst>
            </a:rPr>
            <a:t>SQL statements can be used to:</a:t>
          </a:r>
          <a:endParaRPr lang="en-US" b="1" dirty="0">
            <a:solidFill>
              <a:schemeClr val="tx1"/>
            </a:solidFill>
          </a:endParaRPr>
        </a:p>
      </dgm:t>
    </dgm:pt>
    <dgm:pt modelId="{7D7D3C29-E601-7B48-8300-6C4966896A38}" type="parTrans" cxnId="{617DECC6-8F5C-1341-8C5A-ACF86E7765D0}">
      <dgm:prSet/>
      <dgm:spPr/>
      <dgm:t>
        <a:bodyPr/>
        <a:lstStyle/>
        <a:p>
          <a:endParaRPr lang="en-US"/>
        </a:p>
      </dgm:t>
    </dgm:pt>
    <dgm:pt modelId="{A1A5E429-2340-7746-805F-D85EDB7F393A}" type="sibTrans" cxnId="{617DECC6-8F5C-1341-8C5A-ACF86E7765D0}">
      <dgm:prSet/>
      <dgm:spPr/>
      <dgm:t>
        <a:bodyPr/>
        <a:lstStyle/>
        <a:p>
          <a:endParaRPr lang="en-US"/>
        </a:p>
      </dgm:t>
    </dgm:pt>
    <dgm:pt modelId="{21856587-A146-8442-B3FF-1D65E287C1BB}">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tables </a:t>
          </a:r>
        </a:p>
      </dgm:t>
    </dgm:pt>
    <dgm:pt modelId="{A9872C9E-D942-D042-A54A-9E3ED8BD8A66}" type="parTrans" cxnId="{67595E5A-582C-EB41-9F6F-51066A3D0902}">
      <dgm:prSet/>
      <dgm:spPr/>
      <dgm:t>
        <a:bodyPr/>
        <a:lstStyle/>
        <a:p>
          <a:endParaRPr lang="en-US"/>
        </a:p>
      </dgm:t>
    </dgm:pt>
    <dgm:pt modelId="{8C34D3B0-CD33-3A45-AC20-F312A3A8224A}" type="sibTrans" cxnId="{67595E5A-582C-EB41-9F6F-51066A3D0902}">
      <dgm:prSet/>
      <dgm:spPr/>
      <dgm:t>
        <a:bodyPr/>
        <a:lstStyle/>
        <a:p>
          <a:endParaRPr lang="en-US"/>
        </a:p>
      </dgm:t>
    </dgm:pt>
    <dgm:pt modelId="{E7E540AA-E688-D347-95E9-592A12793212}">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Insert and delete data in tables </a:t>
          </a:r>
        </a:p>
      </dgm:t>
    </dgm:pt>
    <dgm:pt modelId="{076AC029-1BA6-F646-A7DB-8D3C639C3A70}" type="parTrans" cxnId="{C34C3295-BC70-BE45-9C04-4961242ECFBE}">
      <dgm:prSet/>
      <dgm:spPr/>
      <dgm:t>
        <a:bodyPr/>
        <a:lstStyle/>
        <a:p>
          <a:endParaRPr lang="en-US"/>
        </a:p>
      </dgm:t>
    </dgm:pt>
    <dgm:pt modelId="{66AB3B76-1E36-A84E-A48E-94605DD39569}" type="sibTrans" cxnId="{C34C3295-BC70-BE45-9C04-4961242ECFBE}">
      <dgm:prSet/>
      <dgm:spPr/>
      <dgm:t>
        <a:bodyPr/>
        <a:lstStyle/>
        <a:p>
          <a:endParaRPr lang="en-US"/>
        </a:p>
      </dgm:t>
    </dgm:pt>
    <dgm:pt modelId="{C364A1C9-BC50-7A4F-958D-06806FB182AE}">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Create views </a:t>
          </a:r>
        </a:p>
      </dgm:t>
    </dgm:pt>
    <dgm:pt modelId="{7579968D-85BC-6948-9DC8-6805F1C5FD33}" type="parTrans" cxnId="{A9E154D0-5FBE-C443-B645-B5ABA3C015B5}">
      <dgm:prSet/>
      <dgm:spPr/>
      <dgm:t>
        <a:bodyPr/>
        <a:lstStyle/>
        <a:p>
          <a:endParaRPr lang="en-US"/>
        </a:p>
      </dgm:t>
    </dgm:pt>
    <dgm:pt modelId="{3CDC4511-2132-6241-86A0-3D0E051B1BAB}" type="sibTrans" cxnId="{A9E154D0-5FBE-C443-B645-B5ABA3C015B5}">
      <dgm:prSet/>
      <dgm:spPr/>
      <dgm:t>
        <a:bodyPr/>
        <a:lstStyle/>
        <a:p>
          <a:endParaRPr lang="en-US"/>
        </a:p>
      </dgm:t>
    </dgm:pt>
    <dgm:pt modelId="{FFF468A1-A748-FF48-8F60-17D959AAAB43}">
      <dgm:prSet/>
      <dgm:spPr>
        <a:solidFill>
          <a:schemeClr val="accent5">
            <a:lumMod val="40000"/>
            <a:lumOff val="60000"/>
            <a:alpha val="90000"/>
          </a:schemeClr>
        </a:solidFill>
        <a:ln>
          <a:solidFill>
            <a:schemeClr val="accent5">
              <a:lumMod val="75000"/>
              <a:alpha val="90000"/>
            </a:schemeClr>
          </a:solidFill>
        </a:ln>
      </dgm:spPr>
      <dgm:t>
        <a:bodyPr/>
        <a:lstStyle/>
        <a:p>
          <a:r>
            <a:rPr lang="en-US" dirty="0">
              <a:effectLst/>
            </a:rPr>
            <a:t>Retrieve data with query statements</a:t>
          </a:r>
        </a:p>
      </dgm:t>
    </dgm:pt>
    <dgm:pt modelId="{09E26048-E3BC-264C-9CC9-5BAAABE63268}" type="parTrans" cxnId="{44CB20DE-2BC3-9547-8FA4-374C1630A89C}">
      <dgm:prSet/>
      <dgm:spPr/>
      <dgm:t>
        <a:bodyPr/>
        <a:lstStyle/>
        <a:p>
          <a:endParaRPr lang="en-US"/>
        </a:p>
      </dgm:t>
    </dgm:pt>
    <dgm:pt modelId="{F2EDC7B4-169C-BD4A-8062-F69804C8996F}" type="sibTrans" cxnId="{44CB20DE-2BC3-9547-8FA4-374C1630A89C}">
      <dgm:prSet/>
      <dgm:spPr/>
      <dgm:t>
        <a:bodyPr/>
        <a:lstStyle/>
        <a:p>
          <a:endParaRPr lang="en-US"/>
        </a:p>
      </dgm:t>
    </dgm:pt>
    <dgm:pt modelId="{2E70F202-7551-944C-B26F-EB341DF96E04}" type="pres">
      <dgm:prSet presAssocID="{C7B329AE-D020-4B4D-8C80-01AD14BB57D1}" presName="Name0" presStyleCnt="0">
        <dgm:presLayoutVars>
          <dgm:dir/>
          <dgm:animLvl val="lvl"/>
          <dgm:resizeHandles val="exact"/>
        </dgm:presLayoutVars>
      </dgm:prSet>
      <dgm:spPr/>
    </dgm:pt>
    <dgm:pt modelId="{59E0E5B2-274F-B041-94D2-52B2742F455E}" type="pres">
      <dgm:prSet presAssocID="{2B7FB4DF-A93B-D649-8729-43A47AD702FD}" presName="composite" presStyleCnt="0"/>
      <dgm:spPr/>
    </dgm:pt>
    <dgm:pt modelId="{5E70569A-157E-B84F-8BE4-052909CE1C9C}" type="pres">
      <dgm:prSet presAssocID="{2B7FB4DF-A93B-D649-8729-43A47AD702FD}" presName="parTx" presStyleLbl="alignNode1" presStyleIdx="0" presStyleCnt="1">
        <dgm:presLayoutVars>
          <dgm:chMax val="0"/>
          <dgm:chPref val="0"/>
          <dgm:bulletEnabled val="1"/>
        </dgm:presLayoutVars>
      </dgm:prSet>
      <dgm:spPr/>
    </dgm:pt>
    <dgm:pt modelId="{8059D32B-B686-2946-9864-E0BC67B6D38C}" type="pres">
      <dgm:prSet presAssocID="{2B7FB4DF-A93B-D649-8729-43A47AD702FD}" presName="desTx" presStyleLbl="alignAccFollowNode1" presStyleIdx="0" presStyleCnt="1">
        <dgm:presLayoutVars>
          <dgm:bulletEnabled val="1"/>
        </dgm:presLayoutVars>
      </dgm:prSet>
      <dgm:spPr/>
    </dgm:pt>
  </dgm:ptLst>
  <dgm:cxnLst>
    <dgm:cxn modelId="{547A420A-754C-8348-8AB3-50B849BB9FE4}" type="presOf" srcId="{E7E540AA-E688-D347-95E9-592A12793212}" destId="{8059D32B-B686-2946-9864-E0BC67B6D38C}" srcOrd="0" destOrd="1" presId="urn:microsoft.com/office/officeart/2005/8/layout/hList1"/>
    <dgm:cxn modelId="{A26FBA27-E962-E840-B1B2-EFD62315AE3E}" type="presOf" srcId="{C364A1C9-BC50-7A4F-958D-06806FB182AE}" destId="{8059D32B-B686-2946-9864-E0BC67B6D38C}" srcOrd="0" destOrd="2" presId="urn:microsoft.com/office/officeart/2005/8/layout/hList1"/>
    <dgm:cxn modelId="{6F8B3C2D-7C9A-CB40-B71C-CEC3D01F12A6}" type="presOf" srcId="{2B7FB4DF-A93B-D649-8729-43A47AD702FD}" destId="{5E70569A-157E-B84F-8BE4-052909CE1C9C}" srcOrd="0" destOrd="0" presId="urn:microsoft.com/office/officeart/2005/8/layout/hList1"/>
    <dgm:cxn modelId="{A4652663-B3C7-F442-940A-E2DD7BEFF903}" type="presOf" srcId="{C7B329AE-D020-4B4D-8C80-01AD14BB57D1}" destId="{2E70F202-7551-944C-B26F-EB341DF96E04}" srcOrd="0" destOrd="0" presId="urn:microsoft.com/office/officeart/2005/8/layout/hList1"/>
    <dgm:cxn modelId="{67595E5A-582C-EB41-9F6F-51066A3D0902}" srcId="{2B7FB4DF-A93B-D649-8729-43A47AD702FD}" destId="{21856587-A146-8442-B3FF-1D65E287C1BB}" srcOrd="0" destOrd="0" parTransId="{A9872C9E-D942-D042-A54A-9E3ED8BD8A66}" sibTransId="{8C34D3B0-CD33-3A45-AC20-F312A3A8224A}"/>
    <dgm:cxn modelId="{C34C3295-BC70-BE45-9C04-4961242ECFBE}" srcId="{2B7FB4DF-A93B-D649-8729-43A47AD702FD}" destId="{E7E540AA-E688-D347-95E9-592A12793212}" srcOrd="1" destOrd="0" parTransId="{076AC029-1BA6-F646-A7DB-8D3C639C3A70}" sibTransId="{66AB3B76-1E36-A84E-A48E-94605DD39569}"/>
    <dgm:cxn modelId="{1855C2B6-C19B-6548-822B-CCA8E993B5E3}" type="presOf" srcId="{FFF468A1-A748-FF48-8F60-17D959AAAB43}" destId="{8059D32B-B686-2946-9864-E0BC67B6D38C}" srcOrd="0" destOrd="3" presId="urn:microsoft.com/office/officeart/2005/8/layout/hList1"/>
    <dgm:cxn modelId="{617DECC6-8F5C-1341-8C5A-ACF86E7765D0}" srcId="{C7B329AE-D020-4B4D-8C80-01AD14BB57D1}" destId="{2B7FB4DF-A93B-D649-8729-43A47AD702FD}" srcOrd="0" destOrd="0" parTransId="{7D7D3C29-E601-7B48-8300-6C4966896A38}" sibTransId="{A1A5E429-2340-7746-805F-D85EDB7F393A}"/>
    <dgm:cxn modelId="{A9E154D0-5FBE-C443-B645-B5ABA3C015B5}" srcId="{2B7FB4DF-A93B-D649-8729-43A47AD702FD}" destId="{C364A1C9-BC50-7A4F-958D-06806FB182AE}" srcOrd="2" destOrd="0" parTransId="{7579968D-85BC-6948-9DC8-6805F1C5FD33}" sibTransId="{3CDC4511-2132-6241-86A0-3D0E051B1BAB}"/>
    <dgm:cxn modelId="{44CB20DE-2BC3-9547-8FA4-374C1630A89C}" srcId="{2B7FB4DF-A93B-D649-8729-43A47AD702FD}" destId="{FFF468A1-A748-FF48-8F60-17D959AAAB43}" srcOrd="3" destOrd="0" parTransId="{09E26048-E3BC-264C-9CC9-5BAAABE63268}" sibTransId="{F2EDC7B4-169C-BD4A-8062-F69804C8996F}"/>
    <dgm:cxn modelId="{BCDE21F1-90FE-064A-9640-65D91E77804D}" type="presOf" srcId="{21856587-A146-8442-B3FF-1D65E287C1BB}" destId="{8059D32B-B686-2946-9864-E0BC67B6D38C}" srcOrd="0" destOrd="0" presId="urn:microsoft.com/office/officeart/2005/8/layout/hList1"/>
    <dgm:cxn modelId="{32C36337-D716-BF47-8119-E8CECC8B0DB6}" type="presParOf" srcId="{2E70F202-7551-944C-B26F-EB341DF96E04}" destId="{59E0E5B2-274F-B041-94D2-52B2742F455E}" srcOrd="0" destOrd="0" presId="urn:microsoft.com/office/officeart/2005/8/layout/hList1"/>
    <dgm:cxn modelId="{9C353667-B54F-DF4D-83A3-2D6D5E774791}" type="presParOf" srcId="{59E0E5B2-274F-B041-94D2-52B2742F455E}" destId="{5E70569A-157E-B84F-8BE4-052909CE1C9C}" srcOrd="0" destOrd="0" presId="urn:microsoft.com/office/officeart/2005/8/layout/hList1"/>
    <dgm:cxn modelId="{16DFF6D1-E699-F340-A163-673E40E62695}" type="presParOf" srcId="{59E0E5B2-274F-B041-94D2-52B2742F455E}" destId="{8059D32B-B686-2946-9864-E0BC67B6D3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639F8D-C288-C346-B08F-7C509C165E8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C3C8C794-48C2-D845-9421-064A3A0E257A}">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The </a:t>
          </a:r>
          <a:r>
            <a:rPr lang="en-US" b="1" dirty="0" err="1">
              <a:solidFill>
                <a:schemeClr val="bg1"/>
              </a:solidFill>
            </a:rPr>
            <a:t>SQLi</a:t>
          </a:r>
          <a:r>
            <a:rPr lang="en-US" b="1" dirty="0">
              <a:solidFill>
                <a:schemeClr val="bg1"/>
              </a:solidFill>
            </a:rPr>
            <a:t> attack typically works by prematurely terminating a text string and appending a new command</a:t>
          </a:r>
        </a:p>
      </dgm:t>
    </dgm:pt>
    <dgm:pt modelId="{3B930D6A-2B6C-AB49-8167-9E5F1C6C0450}" type="parTrans" cxnId="{B3E64FD0-F0EF-464E-94F0-6EB236B1FE04}">
      <dgm:prSet/>
      <dgm:spPr/>
      <dgm:t>
        <a:bodyPr/>
        <a:lstStyle/>
        <a:p>
          <a:endParaRPr lang="en-US"/>
        </a:p>
      </dgm:t>
    </dgm:pt>
    <dgm:pt modelId="{29A6D2D5-74B9-D543-A230-687EDD5BF144}" type="sibTrans" cxnId="{B3E64FD0-F0EF-464E-94F0-6EB236B1FE04}">
      <dgm:prSet/>
      <dgm:spPr/>
      <dgm:t>
        <a:bodyPr/>
        <a:lstStyle/>
        <a:p>
          <a:endParaRPr lang="en-US"/>
        </a:p>
      </dgm:t>
    </dgm:pt>
    <dgm:pt modelId="{E48B7084-AA95-F447-92D5-6D0E34148E52}">
      <dgm:prSet/>
      <dgm:spPr>
        <a:solidFill>
          <a:schemeClr val="accent6">
            <a:lumMod val="40000"/>
            <a:lumOff val="60000"/>
            <a:alpha val="90000"/>
          </a:schemeClr>
        </a:solidFill>
        <a:ln w="25400">
          <a:solidFill>
            <a:schemeClr val="bg1"/>
          </a:solidFill>
        </a:ln>
      </dgm:spPr>
      <dgm:t>
        <a:bodyPr/>
        <a:lstStyle/>
        <a:p>
          <a:pPr rtl="0"/>
          <a:r>
            <a:rPr lang="en-US" dirty="0"/>
            <a:t>Because the inserted command may have additional strings appended to it before it is executed the attacker terminates the injected string with a comment mark “- -”</a:t>
          </a:r>
        </a:p>
      </dgm:t>
    </dgm:pt>
    <dgm:pt modelId="{CB5B42C3-C677-234F-9678-014C7FB27236}" type="parTrans" cxnId="{185FA164-C910-AD41-B44A-A09DAA76D3E8}">
      <dgm:prSet/>
      <dgm:spPr/>
      <dgm:t>
        <a:bodyPr/>
        <a:lstStyle/>
        <a:p>
          <a:endParaRPr lang="en-US"/>
        </a:p>
      </dgm:t>
    </dgm:pt>
    <dgm:pt modelId="{026B3130-9EB6-FE45-85A9-B7D357127932}" type="sibTrans" cxnId="{185FA164-C910-AD41-B44A-A09DAA76D3E8}">
      <dgm:prSet/>
      <dgm:spPr/>
      <dgm:t>
        <a:bodyPr/>
        <a:lstStyle/>
        <a:p>
          <a:endParaRPr lang="en-US"/>
        </a:p>
      </dgm:t>
    </dgm:pt>
    <dgm:pt modelId="{ADCA4019-1E9D-0742-98DE-A12EEEACA29D}">
      <dgm:prSet/>
      <dgm:spPr>
        <a:solidFill>
          <a:schemeClr val="accent5">
            <a:lumMod val="60000"/>
            <a:lumOff val="40000"/>
          </a:schemeClr>
        </a:solidFill>
        <a:ln w="25400">
          <a:solidFill>
            <a:schemeClr val="bg1"/>
          </a:solidFill>
        </a:ln>
      </dgm:spPr>
      <dgm:t>
        <a:bodyPr/>
        <a:lstStyle/>
        <a:p>
          <a:pPr rtl="0"/>
          <a:r>
            <a:rPr lang="en-US" b="1" dirty="0">
              <a:solidFill>
                <a:schemeClr val="bg1"/>
              </a:solidFill>
            </a:rPr>
            <a:t>Subsequent text is ignored at execution time</a:t>
          </a:r>
        </a:p>
      </dgm:t>
    </dgm:pt>
    <dgm:pt modelId="{BAC8A197-0877-614C-9D4B-0A80DA1C3CE1}" type="parTrans" cxnId="{F24C133F-25AB-E947-9D39-5C9FF8A863DF}">
      <dgm:prSet/>
      <dgm:spPr/>
      <dgm:t>
        <a:bodyPr/>
        <a:lstStyle/>
        <a:p>
          <a:endParaRPr lang="en-US"/>
        </a:p>
      </dgm:t>
    </dgm:pt>
    <dgm:pt modelId="{109CF322-7436-7D4C-B5C8-7FDE6610D393}" type="sibTrans" cxnId="{F24C133F-25AB-E947-9D39-5C9FF8A863DF}">
      <dgm:prSet/>
      <dgm:spPr/>
      <dgm:t>
        <a:bodyPr/>
        <a:lstStyle/>
        <a:p>
          <a:endParaRPr lang="en-US"/>
        </a:p>
      </dgm:t>
    </dgm:pt>
    <dgm:pt modelId="{D8534915-E245-9E43-9EF0-45CEFD9C0478}" type="pres">
      <dgm:prSet presAssocID="{0A639F8D-C288-C346-B08F-7C509C165E88}" presName="Name0" presStyleCnt="0">
        <dgm:presLayoutVars>
          <dgm:dir/>
          <dgm:animLvl val="lvl"/>
          <dgm:resizeHandles val="exact"/>
        </dgm:presLayoutVars>
      </dgm:prSet>
      <dgm:spPr/>
    </dgm:pt>
    <dgm:pt modelId="{FC9D58BC-A84A-964D-BD9B-A8BD149D6D75}" type="pres">
      <dgm:prSet presAssocID="{ADCA4019-1E9D-0742-98DE-A12EEEACA29D}" presName="boxAndChildren" presStyleCnt="0"/>
      <dgm:spPr/>
    </dgm:pt>
    <dgm:pt modelId="{A8F199B5-9582-1D41-AA0F-90C248A8369F}" type="pres">
      <dgm:prSet presAssocID="{ADCA4019-1E9D-0742-98DE-A12EEEACA29D}" presName="parentTextBox" presStyleLbl="node1" presStyleIdx="0" presStyleCnt="2" custScaleY="43654"/>
      <dgm:spPr/>
    </dgm:pt>
    <dgm:pt modelId="{CF60CC9C-39AA-5145-9EFF-81D00F0B1F83}" type="pres">
      <dgm:prSet presAssocID="{29A6D2D5-74B9-D543-A230-687EDD5BF144}" presName="sp" presStyleCnt="0"/>
      <dgm:spPr/>
    </dgm:pt>
    <dgm:pt modelId="{4B55EF89-7A95-9945-AA8B-8DC70CB65DE9}" type="pres">
      <dgm:prSet presAssocID="{C3C8C794-48C2-D845-9421-064A3A0E257A}" presName="arrowAndChildren" presStyleCnt="0"/>
      <dgm:spPr/>
    </dgm:pt>
    <dgm:pt modelId="{8F2574DE-1AE8-F341-9AF4-764E7916287A}" type="pres">
      <dgm:prSet presAssocID="{C3C8C794-48C2-D845-9421-064A3A0E257A}" presName="parentTextArrow" presStyleLbl="node1" presStyleIdx="0" presStyleCnt="2"/>
      <dgm:spPr/>
    </dgm:pt>
    <dgm:pt modelId="{B121884D-C389-FC4E-85A6-C9D2F8467421}" type="pres">
      <dgm:prSet presAssocID="{C3C8C794-48C2-D845-9421-064A3A0E257A}" presName="arrow" presStyleLbl="node1" presStyleIdx="1" presStyleCnt="2"/>
      <dgm:spPr/>
    </dgm:pt>
    <dgm:pt modelId="{32114042-2744-E745-8A51-DCB551FF5DA9}" type="pres">
      <dgm:prSet presAssocID="{C3C8C794-48C2-D845-9421-064A3A0E257A}" presName="descendantArrow" presStyleCnt="0"/>
      <dgm:spPr/>
    </dgm:pt>
    <dgm:pt modelId="{A2DC8247-886C-F948-BD27-D7F583898F2F}" type="pres">
      <dgm:prSet presAssocID="{E48B7084-AA95-F447-92D5-6D0E34148E52}" presName="childTextArrow" presStyleLbl="fgAccFollowNode1" presStyleIdx="0" presStyleCnt="1">
        <dgm:presLayoutVars>
          <dgm:bulletEnabled val="1"/>
        </dgm:presLayoutVars>
      </dgm:prSet>
      <dgm:spPr/>
    </dgm:pt>
  </dgm:ptLst>
  <dgm:cxnLst>
    <dgm:cxn modelId="{4F0ABF13-1EA1-024E-A5FD-DE46DD225AB6}" type="presOf" srcId="{0A639F8D-C288-C346-B08F-7C509C165E88}" destId="{D8534915-E245-9E43-9EF0-45CEFD9C0478}" srcOrd="0" destOrd="0" presId="urn:microsoft.com/office/officeart/2005/8/layout/process4"/>
    <dgm:cxn modelId="{F24C133F-25AB-E947-9D39-5C9FF8A863DF}" srcId="{0A639F8D-C288-C346-B08F-7C509C165E88}" destId="{ADCA4019-1E9D-0742-98DE-A12EEEACA29D}" srcOrd="1" destOrd="0" parTransId="{BAC8A197-0877-614C-9D4B-0A80DA1C3CE1}" sibTransId="{109CF322-7436-7D4C-B5C8-7FDE6610D393}"/>
    <dgm:cxn modelId="{426E4243-E8AB-8648-8FCA-C400D5263341}" type="presOf" srcId="{C3C8C794-48C2-D845-9421-064A3A0E257A}" destId="{8F2574DE-1AE8-F341-9AF4-764E7916287A}" srcOrd="0" destOrd="0" presId="urn:microsoft.com/office/officeart/2005/8/layout/process4"/>
    <dgm:cxn modelId="{185FA164-C910-AD41-B44A-A09DAA76D3E8}" srcId="{C3C8C794-48C2-D845-9421-064A3A0E257A}" destId="{E48B7084-AA95-F447-92D5-6D0E34148E52}" srcOrd="0" destOrd="0" parTransId="{CB5B42C3-C677-234F-9678-014C7FB27236}" sibTransId="{026B3130-9EB6-FE45-85A9-B7D357127932}"/>
    <dgm:cxn modelId="{0F98FD49-1C9B-F444-A8A0-4410AC63AF61}" type="presOf" srcId="{E48B7084-AA95-F447-92D5-6D0E34148E52}" destId="{A2DC8247-886C-F948-BD27-D7F583898F2F}" srcOrd="0" destOrd="0" presId="urn:microsoft.com/office/officeart/2005/8/layout/process4"/>
    <dgm:cxn modelId="{6692304F-3414-AF46-8579-98999AF49853}" type="presOf" srcId="{ADCA4019-1E9D-0742-98DE-A12EEEACA29D}" destId="{A8F199B5-9582-1D41-AA0F-90C248A8369F}" srcOrd="0" destOrd="0" presId="urn:microsoft.com/office/officeart/2005/8/layout/process4"/>
    <dgm:cxn modelId="{7CD07199-02FC-AC42-918D-C9BDA9F2C459}" type="presOf" srcId="{C3C8C794-48C2-D845-9421-064A3A0E257A}" destId="{B121884D-C389-FC4E-85A6-C9D2F8467421}" srcOrd="1" destOrd="0" presId="urn:microsoft.com/office/officeart/2005/8/layout/process4"/>
    <dgm:cxn modelId="{B3E64FD0-F0EF-464E-94F0-6EB236B1FE04}" srcId="{0A639F8D-C288-C346-B08F-7C509C165E88}" destId="{C3C8C794-48C2-D845-9421-064A3A0E257A}" srcOrd="0" destOrd="0" parTransId="{3B930D6A-2B6C-AB49-8167-9E5F1C6C0450}" sibTransId="{29A6D2D5-74B9-D543-A230-687EDD5BF144}"/>
    <dgm:cxn modelId="{704FDBDF-6098-DC4F-A8CD-7CEAC69D0BC2}" type="presParOf" srcId="{D8534915-E245-9E43-9EF0-45CEFD9C0478}" destId="{FC9D58BC-A84A-964D-BD9B-A8BD149D6D75}" srcOrd="0" destOrd="0" presId="urn:microsoft.com/office/officeart/2005/8/layout/process4"/>
    <dgm:cxn modelId="{2A3E6812-09E0-BD4F-8E73-5FFE5E618644}" type="presParOf" srcId="{FC9D58BC-A84A-964D-BD9B-A8BD149D6D75}" destId="{A8F199B5-9582-1D41-AA0F-90C248A8369F}" srcOrd="0" destOrd="0" presId="urn:microsoft.com/office/officeart/2005/8/layout/process4"/>
    <dgm:cxn modelId="{4B127D99-DA15-B443-9024-6D018E916BCA}" type="presParOf" srcId="{D8534915-E245-9E43-9EF0-45CEFD9C0478}" destId="{CF60CC9C-39AA-5145-9EFF-81D00F0B1F83}" srcOrd="1" destOrd="0" presId="urn:microsoft.com/office/officeart/2005/8/layout/process4"/>
    <dgm:cxn modelId="{04658D2D-1BBC-604E-B6D6-483694515232}" type="presParOf" srcId="{D8534915-E245-9E43-9EF0-45CEFD9C0478}" destId="{4B55EF89-7A95-9945-AA8B-8DC70CB65DE9}" srcOrd="2" destOrd="0" presId="urn:microsoft.com/office/officeart/2005/8/layout/process4"/>
    <dgm:cxn modelId="{3B87F4E7-BB2A-8D41-9527-648DB380F54E}" type="presParOf" srcId="{4B55EF89-7A95-9945-AA8B-8DC70CB65DE9}" destId="{8F2574DE-1AE8-F341-9AF4-764E7916287A}" srcOrd="0" destOrd="0" presId="urn:microsoft.com/office/officeart/2005/8/layout/process4"/>
    <dgm:cxn modelId="{D089BD76-AEE1-F644-86AB-351F3BA35247}" type="presParOf" srcId="{4B55EF89-7A95-9945-AA8B-8DC70CB65DE9}" destId="{B121884D-C389-FC4E-85A6-C9D2F8467421}" srcOrd="1" destOrd="0" presId="urn:microsoft.com/office/officeart/2005/8/layout/process4"/>
    <dgm:cxn modelId="{29374795-D172-604E-9F01-80D78D88ECED}" type="presParOf" srcId="{4B55EF89-7A95-9945-AA8B-8DC70CB65DE9}" destId="{32114042-2744-E745-8A51-DCB551FF5DA9}" srcOrd="2" destOrd="0" presId="urn:microsoft.com/office/officeart/2005/8/layout/process4"/>
    <dgm:cxn modelId="{BFCF3A68-CB5C-714E-8453-6CD91833AC89}" type="presParOf" srcId="{32114042-2744-E745-8A51-DCB551FF5DA9}" destId="{A2DC8247-886C-F948-BD27-D7F583898F2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F11CF5-3784-AE4D-A5C0-E8A93FB3E7C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15E9F13E-6F3A-DE47-AF42-AAFE40D9BCC6}">
      <dgm:prSet custT="1"/>
      <dgm:spPr>
        <a:solidFill>
          <a:schemeClr val="accent3">
            <a:lumMod val="75000"/>
          </a:schemeClr>
        </a:solidFill>
      </dgm:spPr>
      <dgm:t>
        <a:bodyPr/>
        <a:lstStyle/>
        <a:p>
          <a:pPr rtl="0"/>
          <a:r>
            <a:rPr lang="en-US" sz="1800" b="1" dirty="0">
              <a:solidFill>
                <a:schemeClr val="accent6">
                  <a:lumMod val="40000"/>
                  <a:lumOff val="60000"/>
                </a:schemeClr>
              </a:solidFill>
            </a:rPr>
            <a:t>User input</a:t>
          </a:r>
        </a:p>
      </dgm:t>
    </dgm:pt>
    <dgm:pt modelId="{3C5DF413-B4D7-F140-8ECB-E3B7264CBE45}" type="parTrans" cxnId="{E8855C14-4F6B-5347-AFFE-FF33C4AEDBC6}">
      <dgm:prSet/>
      <dgm:spPr/>
      <dgm:t>
        <a:bodyPr/>
        <a:lstStyle/>
        <a:p>
          <a:endParaRPr lang="en-US"/>
        </a:p>
      </dgm:t>
    </dgm:pt>
    <dgm:pt modelId="{6E7F737F-EDC5-0D41-910E-FC93CA6FAFDE}" type="sibTrans" cxnId="{E8855C14-4F6B-5347-AFFE-FF33C4AEDBC6}">
      <dgm:prSet/>
      <dgm:spPr/>
      <dgm:t>
        <a:bodyPr/>
        <a:lstStyle/>
        <a:p>
          <a:endParaRPr lang="en-US"/>
        </a:p>
      </dgm:t>
    </dgm:pt>
    <dgm:pt modelId="{524F4694-479A-634E-A94B-FBA266C58145}">
      <dgm:prSet/>
      <dgm:spPr>
        <a:ln>
          <a:solidFill>
            <a:schemeClr val="accent3">
              <a:lumMod val="75000"/>
            </a:schemeClr>
          </a:solidFill>
        </a:ln>
      </dgm:spPr>
      <dgm:t>
        <a:bodyPr/>
        <a:lstStyle/>
        <a:p>
          <a:pPr rtl="0"/>
          <a:r>
            <a:rPr lang="en-US" dirty="0"/>
            <a:t>Attackers inject SQL commands by providing suitable crafted user input</a:t>
          </a:r>
        </a:p>
      </dgm:t>
    </dgm:pt>
    <dgm:pt modelId="{D36FC29E-8ED0-F748-90C3-DFEF50BD8E3F}" type="parTrans" cxnId="{AC649DF8-F572-E544-A091-1DA678B24D0D}">
      <dgm:prSet/>
      <dgm:spPr/>
      <dgm:t>
        <a:bodyPr/>
        <a:lstStyle/>
        <a:p>
          <a:endParaRPr lang="en-US"/>
        </a:p>
      </dgm:t>
    </dgm:pt>
    <dgm:pt modelId="{3FE53754-6A36-C946-9877-1E20E39F25E4}" type="sibTrans" cxnId="{AC649DF8-F572-E544-A091-1DA678B24D0D}">
      <dgm:prSet/>
      <dgm:spPr/>
      <dgm:t>
        <a:bodyPr/>
        <a:lstStyle/>
        <a:p>
          <a:endParaRPr lang="en-US"/>
        </a:p>
      </dgm:t>
    </dgm:pt>
    <dgm:pt modelId="{491FCB85-8357-4F4B-B05D-5484C13F4329}">
      <dgm:prSet custT="1"/>
      <dgm:spPr>
        <a:solidFill>
          <a:schemeClr val="accent5">
            <a:lumMod val="75000"/>
          </a:schemeClr>
        </a:solidFill>
      </dgm:spPr>
      <dgm:t>
        <a:bodyPr/>
        <a:lstStyle/>
        <a:p>
          <a:pPr rtl="0"/>
          <a:r>
            <a:rPr lang="en-US" sz="1800" b="1" dirty="0">
              <a:solidFill>
                <a:schemeClr val="accent6">
                  <a:lumMod val="40000"/>
                  <a:lumOff val="60000"/>
                </a:schemeClr>
              </a:solidFill>
            </a:rPr>
            <a:t>Server variables</a:t>
          </a:r>
        </a:p>
      </dgm:t>
    </dgm:pt>
    <dgm:pt modelId="{9C93A369-D636-1248-81EE-DC1B9505E399}" type="parTrans" cxnId="{6AF61A3D-FC7D-1A48-809B-5A21EE0C4435}">
      <dgm:prSet/>
      <dgm:spPr/>
      <dgm:t>
        <a:bodyPr/>
        <a:lstStyle/>
        <a:p>
          <a:endParaRPr lang="en-US"/>
        </a:p>
      </dgm:t>
    </dgm:pt>
    <dgm:pt modelId="{356B8FD1-26AA-814B-9094-DD0CF0390CD3}" type="sibTrans" cxnId="{6AF61A3D-FC7D-1A48-809B-5A21EE0C4435}">
      <dgm:prSet/>
      <dgm:spPr/>
      <dgm:t>
        <a:bodyPr/>
        <a:lstStyle/>
        <a:p>
          <a:endParaRPr lang="en-US"/>
        </a:p>
      </dgm:t>
    </dgm:pt>
    <dgm:pt modelId="{6272BAFF-0A09-1B4A-9CA5-D158D937E7C3}">
      <dgm:prSet/>
      <dgm:spPr>
        <a:ln>
          <a:solidFill>
            <a:schemeClr val="accent5">
              <a:lumMod val="75000"/>
            </a:schemeClr>
          </a:solidFill>
        </a:ln>
      </dgm:spPr>
      <dgm:t>
        <a:bodyPr/>
        <a:lstStyle/>
        <a:p>
          <a:pPr rtl="0"/>
          <a:r>
            <a:rPr lang="en-US" dirty="0"/>
            <a:t>Attackers can forge the values that are placed in HTTP and network headers and exploit this vulnerability by placing data directly into the headers</a:t>
          </a:r>
        </a:p>
      </dgm:t>
    </dgm:pt>
    <dgm:pt modelId="{3C6B4321-6882-F94F-A1DA-483FB1CAB706}" type="parTrans" cxnId="{BB760813-27DC-C446-9CBF-33F65D262F0F}">
      <dgm:prSet/>
      <dgm:spPr/>
      <dgm:t>
        <a:bodyPr/>
        <a:lstStyle/>
        <a:p>
          <a:endParaRPr lang="en-US"/>
        </a:p>
      </dgm:t>
    </dgm:pt>
    <dgm:pt modelId="{9E594EBD-C4F2-EA42-B4FA-E749CAADC767}" type="sibTrans" cxnId="{BB760813-27DC-C446-9CBF-33F65D262F0F}">
      <dgm:prSet/>
      <dgm:spPr/>
      <dgm:t>
        <a:bodyPr/>
        <a:lstStyle/>
        <a:p>
          <a:endParaRPr lang="en-US"/>
        </a:p>
      </dgm:t>
    </dgm:pt>
    <dgm:pt modelId="{7B0C6597-ABC3-5E4F-BF93-38742306E0B2}">
      <dgm:prSet custT="1"/>
      <dgm:spPr>
        <a:solidFill>
          <a:schemeClr val="accent3">
            <a:lumMod val="75000"/>
          </a:schemeClr>
        </a:solidFill>
      </dgm:spPr>
      <dgm:t>
        <a:bodyPr/>
        <a:lstStyle/>
        <a:p>
          <a:pPr rtl="0"/>
          <a:r>
            <a:rPr lang="en-US" sz="1800" b="1" dirty="0">
              <a:solidFill>
                <a:schemeClr val="accent6">
                  <a:lumMod val="40000"/>
                  <a:lumOff val="60000"/>
                </a:schemeClr>
              </a:solidFill>
            </a:rPr>
            <a:t>Second-order injection</a:t>
          </a:r>
        </a:p>
      </dgm:t>
    </dgm:pt>
    <dgm:pt modelId="{C65A0A1A-8E31-D946-A7EC-6A38011C4ED1}" type="parTrans" cxnId="{F3F0718D-1354-9C41-B76C-EFB7A139E25B}">
      <dgm:prSet/>
      <dgm:spPr/>
      <dgm:t>
        <a:bodyPr/>
        <a:lstStyle/>
        <a:p>
          <a:endParaRPr lang="en-US"/>
        </a:p>
      </dgm:t>
    </dgm:pt>
    <dgm:pt modelId="{F946BDDC-F435-2A44-9C6F-7DD114DE12EC}" type="sibTrans" cxnId="{F3F0718D-1354-9C41-B76C-EFB7A139E25B}">
      <dgm:prSet/>
      <dgm:spPr/>
      <dgm:t>
        <a:bodyPr/>
        <a:lstStyle/>
        <a:p>
          <a:endParaRPr lang="en-US"/>
        </a:p>
      </dgm:t>
    </dgm:pt>
    <dgm:pt modelId="{B341C437-17B1-5E47-8382-52377672EAEE}">
      <dgm:prSet/>
      <dgm:spPr>
        <a:ln>
          <a:solidFill>
            <a:schemeClr val="accent3">
              <a:lumMod val="75000"/>
            </a:schemeClr>
          </a:solidFill>
        </a:ln>
      </dgm:spPr>
      <dgm:t>
        <a:bodyPr/>
        <a:lstStyle/>
        <a:p>
          <a:pPr rtl="0"/>
          <a:r>
            <a:rPr lang="en-US" dirty="0"/>
            <a:t>A malicious user could rely on data already present in the system or database to trigger an SQL injection attack, so when the attack occurs, the input that modifies the query to cause an attack does not come from the user, but from within the system itself</a:t>
          </a:r>
        </a:p>
      </dgm:t>
    </dgm:pt>
    <dgm:pt modelId="{93232793-6147-2F42-BF24-4A98DC18AE63}" type="parTrans" cxnId="{DB022FDA-257A-7047-B359-A5944E95ED5D}">
      <dgm:prSet/>
      <dgm:spPr/>
      <dgm:t>
        <a:bodyPr/>
        <a:lstStyle/>
        <a:p>
          <a:endParaRPr lang="en-US"/>
        </a:p>
      </dgm:t>
    </dgm:pt>
    <dgm:pt modelId="{843524D9-B861-F54C-897D-E804C4CE086B}" type="sibTrans" cxnId="{DB022FDA-257A-7047-B359-A5944E95ED5D}">
      <dgm:prSet/>
      <dgm:spPr/>
      <dgm:t>
        <a:bodyPr/>
        <a:lstStyle/>
        <a:p>
          <a:endParaRPr lang="en-US"/>
        </a:p>
      </dgm:t>
    </dgm:pt>
    <dgm:pt modelId="{49530B86-CEB5-8443-BCA3-BE15206FF3FD}">
      <dgm:prSet custT="1"/>
      <dgm:spPr>
        <a:solidFill>
          <a:schemeClr val="accent5">
            <a:lumMod val="75000"/>
          </a:schemeClr>
        </a:solidFill>
      </dgm:spPr>
      <dgm:t>
        <a:bodyPr/>
        <a:lstStyle/>
        <a:p>
          <a:pPr rtl="0"/>
          <a:r>
            <a:rPr lang="en-US" sz="1800" b="1" dirty="0">
              <a:solidFill>
                <a:schemeClr val="accent6">
                  <a:lumMod val="40000"/>
                  <a:lumOff val="60000"/>
                </a:schemeClr>
              </a:solidFill>
            </a:rPr>
            <a:t>Cookies</a:t>
          </a:r>
        </a:p>
      </dgm:t>
    </dgm:pt>
    <dgm:pt modelId="{54973708-BCEE-FB4F-9802-4D61073E9ECD}" type="parTrans" cxnId="{FDE3048E-E963-4D41-8940-48338D186958}">
      <dgm:prSet/>
      <dgm:spPr/>
      <dgm:t>
        <a:bodyPr/>
        <a:lstStyle/>
        <a:p>
          <a:endParaRPr lang="en-US"/>
        </a:p>
      </dgm:t>
    </dgm:pt>
    <dgm:pt modelId="{18D2BF48-2679-C043-865C-236075530C0B}" type="sibTrans" cxnId="{FDE3048E-E963-4D41-8940-48338D186958}">
      <dgm:prSet/>
      <dgm:spPr/>
      <dgm:t>
        <a:bodyPr/>
        <a:lstStyle/>
        <a:p>
          <a:endParaRPr lang="en-US"/>
        </a:p>
      </dgm:t>
    </dgm:pt>
    <dgm:pt modelId="{B55A9BA4-A4E5-F749-A99D-958FB8B485AD}">
      <dgm:prSet/>
      <dgm:spPr>
        <a:ln>
          <a:solidFill>
            <a:schemeClr val="accent5">
              <a:lumMod val="75000"/>
            </a:schemeClr>
          </a:solidFill>
        </a:ln>
      </dgm:spPr>
      <dgm:t>
        <a:bodyPr/>
        <a:lstStyle/>
        <a:p>
          <a:pPr rtl="0"/>
          <a:r>
            <a:rPr lang="en-US" dirty="0"/>
            <a:t>An attacker could alter cookies such that when the application server builds an SQL query based on the cookie’s content, the structure and function of the query is modified</a:t>
          </a:r>
        </a:p>
      </dgm:t>
    </dgm:pt>
    <dgm:pt modelId="{539EABEF-B344-ED4C-8B3B-90F95C45A54B}" type="parTrans" cxnId="{D9FC286C-EBCC-AF44-B128-E885745A57EA}">
      <dgm:prSet/>
      <dgm:spPr/>
      <dgm:t>
        <a:bodyPr/>
        <a:lstStyle/>
        <a:p>
          <a:endParaRPr lang="en-US"/>
        </a:p>
      </dgm:t>
    </dgm:pt>
    <dgm:pt modelId="{FD7482FE-054E-924C-9DBE-9CA798B631DB}" type="sibTrans" cxnId="{D9FC286C-EBCC-AF44-B128-E885745A57EA}">
      <dgm:prSet/>
      <dgm:spPr/>
      <dgm:t>
        <a:bodyPr/>
        <a:lstStyle/>
        <a:p>
          <a:endParaRPr lang="en-US"/>
        </a:p>
      </dgm:t>
    </dgm:pt>
    <dgm:pt modelId="{7614CB46-C29C-664D-9BC3-3176EC3774A3}">
      <dgm:prSet custT="1"/>
      <dgm:spPr>
        <a:solidFill>
          <a:schemeClr val="accent3">
            <a:lumMod val="75000"/>
          </a:schemeClr>
        </a:solidFill>
      </dgm:spPr>
      <dgm:t>
        <a:bodyPr/>
        <a:lstStyle/>
        <a:p>
          <a:pPr rtl="0"/>
          <a:r>
            <a:rPr lang="en-US" sz="1800" b="1" dirty="0">
              <a:solidFill>
                <a:schemeClr val="accent6">
                  <a:lumMod val="40000"/>
                  <a:lumOff val="60000"/>
                </a:schemeClr>
              </a:solidFill>
            </a:rPr>
            <a:t>Physical user input</a:t>
          </a:r>
        </a:p>
      </dgm:t>
    </dgm:pt>
    <dgm:pt modelId="{799554AD-8A96-BC42-AE48-B05BF165BFB4}" type="parTrans" cxnId="{97DAC05D-2E69-9841-976D-63ADBDB5B3F3}">
      <dgm:prSet/>
      <dgm:spPr/>
      <dgm:t>
        <a:bodyPr/>
        <a:lstStyle/>
        <a:p>
          <a:endParaRPr lang="en-US"/>
        </a:p>
      </dgm:t>
    </dgm:pt>
    <dgm:pt modelId="{B5DB7DEA-654C-B14C-AB1B-78E1C6E68196}" type="sibTrans" cxnId="{97DAC05D-2E69-9841-976D-63ADBDB5B3F3}">
      <dgm:prSet/>
      <dgm:spPr/>
      <dgm:t>
        <a:bodyPr/>
        <a:lstStyle/>
        <a:p>
          <a:endParaRPr lang="en-US"/>
        </a:p>
      </dgm:t>
    </dgm:pt>
    <dgm:pt modelId="{A14DE3FD-071D-4848-A327-11FD94BE7480}">
      <dgm:prSet/>
      <dgm:spPr>
        <a:ln>
          <a:solidFill>
            <a:schemeClr val="accent3">
              <a:lumMod val="75000"/>
            </a:schemeClr>
          </a:solidFill>
        </a:ln>
      </dgm:spPr>
      <dgm:t>
        <a:bodyPr/>
        <a:lstStyle/>
        <a:p>
          <a:pPr rtl="0"/>
          <a:r>
            <a:rPr lang="en-US" dirty="0"/>
            <a:t>Applying user input that constructs an attack outside the realm of web requests</a:t>
          </a:r>
        </a:p>
      </dgm:t>
    </dgm:pt>
    <dgm:pt modelId="{6DF2F26D-DA4C-354A-B681-96E77E1C3DEC}" type="parTrans" cxnId="{85163ACB-D1D0-7D41-9628-B13A3CE04E35}">
      <dgm:prSet/>
      <dgm:spPr/>
      <dgm:t>
        <a:bodyPr/>
        <a:lstStyle/>
        <a:p>
          <a:endParaRPr lang="en-US"/>
        </a:p>
      </dgm:t>
    </dgm:pt>
    <dgm:pt modelId="{97695905-3095-6F41-BE04-6EF04FB595E7}" type="sibTrans" cxnId="{85163ACB-D1D0-7D41-9628-B13A3CE04E35}">
      <dgm:prSet/>
      <dgm:spPr/>
      <dgm:t>
        <a:bodyPr/>
        <a:lstStyle/>
        <a:p>
          <a:endParaRPr lang="en-US"/>
        </a:p>
      </dgm:t>
    </dgm:pt>
    <dgm:pt modelId="{2BCFD59D-931A-5641-8EF6-120332DFB91E}" type="pres">
      <dgm:prSet presAssocID="{E4F11CF5-3784-AE4D-A5C0-E8A93FB3E7CC}" presName="linear" presStyleCnt="0">
        <dgm:presLayoutVars>
          <dgm:dir/>
          <dgm:animLvl val="lvl"/>
          <dgm:resizeHandles val="exact"/>
        </dgm:presLayoutVars>
      </dgm:prSet>
      <dgm:spPr/>
    </dgm:pt>
    <dgm:pt modelId="{A7842911-1265-AA4D-9D75-96027A8FA5A6}" type="pres">
      <dgm:prSet presAssocID="{15E9F13E-6F3A-DE47-AF42-AAFE40D9BCC6}" presName="parentLin" presStyleCnt="0"/>
      <dgm:spPr/>
    </dgm:pt>
    <dgm:pt modelId="{9ADA4AA5-8D81-4845-82E3-47DDCEDBE16E}" type="pres">
      <dgm:prSet presAssocID="{15E9F13E-6F3A-DE47-AF42-AAFE40D9BCC6}" presName="parentLeftMargin" presStyleLbl="node1" presStyleIdx="0" presStyleCnt="5"/>
      <dgm:spPr/>
    </dgm:pt>
    <dgm:pt modelId="{49DE32D0-A3E0-634B-A0BA-EB313BB093B1}" type="pres">
      <dgm:prSet presAssocID="{15E9F13E-6F3A-DE47-AF42-AAFE40D9BCC6}" presName="parentText" presStyleLbl="node1" presStyleIdx="0" presStyleCnt="5">
        <dgm:presLayoutVars>
          <dgm:chMax val="0"/>
          <dgm:bulletEnabled val="1"/>
        </dgm:presLayoutVars>
      </dgm:prSet>
      <dgm:spPr/>
    </dgm:pt>
    <dgm:pt modelId="{4034D5E1-0DCE-3D4F-A823-6B5FF55DCB3D}" type="pres">
      <dgm:prSet presAssocID="{15E9F13E-6F3A-DE47-AF42-AAFE40D9BCC6}" presName="negativeSpace" presStyleCnt="0"/>
      <dgm:spPr/>
    </dgm:pt>
    <dgm:pt modelId="{24C470D0-E073-9C48-8B05-D345ECE226DF}" type="pres">
      <dgm:prSet presAssocID="{15E9F13E-6F3A-DE47-AF42-AAFE40D9BCC6}" presName="childText" presStyleLbl="conFgAcc1" presStyleIdx="0" presStyleCnt="5">
        <dgm:presLayoutVars>
          <dgm:bulletEnabled val="1"/>
        </dgm:presLayoutVars>
      </dgm:prSet>
      <dgm:spPr/>
    </dgm:pt>
    <dgm:pt modelId="{3F0318AA-E6EE-8E48-A563-A6343B85177E}" type="pres">
      <dgm:prSet presAssocID="{6E7F737F-EDC5-0D41-910E-FC93CA6FAFDE}" presName="spaceBetweenRectangles" presStyleCnt="0"/>
      <dgm:spPr/>
    </dgm:pt>
    <dgm:pt modelId="{B288BDAA-1110-214B-8FD3-E67B13D69B6E}" type="pres">
      <dgm:prSet presAssocID="{491FCB85-8357-4F4B-B05D-5484C13F4329}" presName="parentLin" presStyleCnt="0"/>
      <dgm:spPr/>
    </dgm:pt>
    <dgm:pt modelId="{EDD02C74-B40F-CD4C-8FCA-DBC81872B19F}" type="pres">
      <dgm:prSet presAssocID="{491FCB85-8357-4F4B-B05D-5484C13F4329}" presName="parentLeftMargin" presStyleLbl="node1" presStyleIdx="0" presStyleCnt="5"/>
      <dgm:spPr/>
    </dgm:pt>
    <dgm:pt modelId="{B6590F0A-960D-A44D-9693-1DDA5793ED80}" type="pres">
      <dgm:prSet presAssocID="{491FCB85-8357-4F4B-B05D-5484C13F4329}" presName="parentText" presStyleLbl="node1" presStyleIdx="1" presStyleCnt="5">
        <dgm:presLayoutVars>
          <dgm:chMax val="0"/>
          <dgm:bulletEnabled val="1"/>
        </dgm:presLayoutVars>
      </dgm:prSet>
      <dgm:spPr/>
    </dgm:pt>
    <dgm:pt modelId="{E25A1E38-D126-B846-A025-C8D7510DB80E}" type="pres">
      <dgm:prSet presAssocID="{491FCB85-8357-4F4B-B05D-5484C13F4329}" presName="negativeSpace" presStyleCnt="0"/>
      <dgm:spPr/>
    </dgm:pt>
    <dgm:pt modelId="{F347A860-BF20-F343-AE0E-F894CF3A2B77}" type="pres">
      <dgm:prSet presAssocID="{491FCB85-8357-4F4B-B05D-5484C13F4329}" presName="childText" presStyleLbl="conFgAcc1" presStyleIdx="1" presStyleCnt="5">
        <dgm:presLayoutVars>
          <dgm:bulletEnabled val="1"/>
        </dgm:presLayoutVars>
      </dgm:prSet>
      <dgm:spPr/>
    </dgm:pt>
    <dgm:pt modelId="{2B4F25B6-A242-3942-931E-63ED986B2BBE}" type="pres">
      <dgm:prSet presAssocID="{356B8FD1-26AA-814B-9094-DD0CF0390CD3}" presName="spaceBetweenRectangles" presStyleCnt="0"/>
      <dgm:spPr/>
    </dgm:pt>
    <dgm:pt modelId="{E2F88B07-3075-9444-8AB1-4BF5DBAEDD9B}" type="pres">
      <dgm:prSet presAssocID="{7B0C6597-ABC3-5E4F-BF93-38742306E0B2}" presName="parentLin" presStyleCnt="0"/>
      <dgm:spPr/>
    </dgm:pt>
    <dgm:pt modelId="{9C185153-152C-D943-8B6D-FBB0449897B1}" type="pres">
      <dgm:prSet presAssocID="{7B0C6597-ABC3-5E4F-BF93-38742306E0B2}" presName="parentLeftMargin" presStyleLbl="node1" presStyleIdx="1" presStyleCnt="5"/>
      <dgm:spPr/>
    </dgm:pt>
    <dgm:pt modelId="{BA985232-B7AE-214D-B627-6183C6D03381}" type="pres">
      <dgm:prSet presAssocID="{7B0C6597-ABC3-5E4F-BF93-38742306E0B2}" presName="parentText" presStyleLbl="node1" presStyleIdx="2" presStyleCnt="5">
        <dgm:presLayoutVars>
          <dgm:chMax val="0"/>
          <dgm:bulletEnabled val="1"/>
        </dgm:presLayoutVars>
      </dgm:prSet>
      <dgm:spPr/>
    </dgm:pt>
    <dgm:pt modelId="{2068409E-150D-F945-9411-969D30DAB1CB}" type="pres">
      <dgm:prSet presAssocID="{7B0C6597-ABC3-5E4F-BF93-38742306E0B2}" presName="negativeSpace" presStyleCnt="0"/>
      <dgm:spPr/>
    </dgm:pt>
    <dgm:pt modelId="{D121F9AD-CE7C-774F-8AB4-1CD37265180C}" type="pres">
      <dgm:prSet presAssocID="{7B0C6597-ABC3-5E4F-BF93-38742306E0B2}" presName="childText" presStyleLbl="conFgAcc1" presStyleIdx="2" presStyleCnt="5">
        <dgm:presLayoutVars>
          <dgm:bulletEnabled val="1"/>
        </dgm:presLayoutVars>
      </dgm:prSet>
      <dgm:spPr/>
    </dgm:pt>
    <dgm:pt modelId="{812B8A31-D98F-5F4D-85DC-FDF903C9EADF}" type="pres">
      <dgm:prSet presAssocID="{F946BDDC-F435-2A44-9C6F-7DD114DE12EC}" presName="spaceBetweenRectangles" presStyleCnt="0"/>
      <dgm:spPr/>
    </dgm:pt>
    <dgm:pt modelId="{58B90200-A447-7E46-A7F5-BF74B8765A7C}" type="pres">
      <dgm:prSet presAssocID="{49530B86-CEB5-8443-BCA3-BE15206FF3FD}" presName="parentLin" presStyleCnt="0"/>
      <dgm:spPr/>
    </dgm:pt>
    <dgm:pt modelId="{D4E7FFE6-8577-3D4F-9934-63B359F29951}" type="pres">
      <dgm:prSet presAssocID="{49530B86-CEB5-8443-BCA3-BE15206FF3FD}" presName="parentLeftMargin" presStyleLbl="node1" presStyleIdx="2" presStyleCnt="5"/>
      <dgm:spPr/>
    </dgm:pt>
    <dgm:pt modelId="{3ADE7EA7-5C2B-0149-81B6-8B0314A71EF4}" type="pres">
      <dgm:prSet presAssocID="{49530B86-CEB5-8443-BCA3-BE15206FF3FD}" presName="parentText" presStyleLbl="node1" presStyleIdx="3" presStyleCnt="5">
        <dgm:presLayoutVars>
          <dgm:chMax val="0"/>
          <dgm:bulletEnabled val="1"/>
        </dgm:presLayoutVars>
      </dgm:prSet>
      <dgm:spPr/>
    </dgm:pt>
    <dgm:pt modelId="{9845803D-461D-C840-8A9F-1E8339ED3AE7}" type="pres">
      <dgm:prSet presAssocID="{49530B86-CEB5-8443-BCA3-BE15206FF3FD}" presName="negativeSpace" presStyleCnt="0"/>
      <dgm:spPr/>
    </dgm:pt>
    <dgm:pt modelId="{88B01C00-B76C-3947-AC33-98172F4ED25D}" type="pres">
      <dgm:prSet presAssocID="{49530B86-CEB5-8443-BCA3-BE15206FF3FD}" presName="childText" presStyleLbl="conFgAcc1" presStyleIdx="3" presStyleCnt="5">
        <dgm:presLayoutVars>
          <dgm:bulletEnabled val="1"/>
        </dgm:presLayoutVars>
      </dgm:prSet>
      <dgm:spPr/>
    </dgm:pt>
    <dgm:pt modelId="{6C9F4F91-C7CE-F84F-9CB4-7ADCB885E7D8}" type="pres">
      <dgm:prSet presAssocID="{18D2BF48-2679-C043-865C-236075530C0B}" presName="spaceBetweenRectangles" presStyleCnt="0"/>
      <dgm:spPr/>
    </dgm:pt>
    <dgm:pt modelId="{43EE67AF-BB2F-8047-AB87-93188F4A1C1C}" type="pres">
      <dgm:prSet presAssocID="{7614CB46-C29C-664D-9BC3-3176EC3774A3}" presName="parentLin" presStyleCnt="0"/>
      <dgm:spPr/>
    </dgm:pt>
    <dgm:pt modelId="{9C018BB4-A654-5040-91D2-3536EB220543}" type="pres">
      <dgm:prSet presAssocID="{7614CB46-C29C-664D-9BC3-3176EC3774A3}" presName="parentLeftMargin" presStyleLbl="node1" presStyleIdx="3" presStyleCnt="5"/>
      <dgm:spPr/>
    </dgm:pt>
    <dgm:pt modelId="{F5A2D54C-DF6E-2240-B8E6-152B0641B7CD}" type="pres">
      <dgm:prSet presAssocID="{7614CB46-C29C-664D-9BC3-3176EC3774A3}" presName="parentText" presStyleLbl="node1" presStyleIdx="4" presStyleCnt="5">
        <dgm:presLayoutVars>
          <dgm:chMax val="0"/>
          <dgm:bulletEnabled val="1"/>
        </dgm:presLayoutVars>
      </dgm:prSet>
      <dgm:spPr/>
    </dgm:pt>
    <dgm:pt modelId="{AE8F8B95-59BB-1D41-916D-070E2D365198}" type="pres">
      <dgm:prSet presAssocID="{7614CB46-C29C-664D-9BC3-3176EC3774A3}" presName="negativeSpace" presStyleCnt="0"/>
      <dgm:spPr/>
    </dgm:pt>
    <dgm:pt modelId="{BAB3709E-891A-2C49-B74B-15794BD79DCF}" type="pres">
      <dgm:prSet presAssocID="{7614CB46-C29C-664D-9BC3-3176EC3774A3}" presName="childText" presStyleLbl="conFgAcc1" presStyleIdx="4" presStyleCnt="5">
        <dgm:presLayoutVars>
          <dgm:bulletEnabled val="1"/>
        </dgm:presLayoutVars>
      </dgm:prSet>
      <dgm:spPr/>
    </dgm:pt>
  </dgm:ptLst>
  <dgm:cxnLst>
    <dgm:cxn modelId="{91A68D0C-854B-D040-B392-207B98AD5658}" type="presOf" srcId="{524F4694-479A-634E-A94B-FBA266C58145}" destId="{24C470D0-E073-9C48-8B05-D345ECE226DF}" srcOrd="0" destOrd="0" presId="urn:microsoft.com/office/officeart/2005/8/layout/list1"/>
    <dgm:cxn modelId="{91DC700E-EAF4-FE45-9342-13402EBAA0E3}" type="presOf" srcId="{B341C437-17B1-5E47-8382-52377672EAEE}" destId="{D121F9AD-CE7C-774F-8AB4-1CD37265180C}" srcOrd="0" destOrd="0" presId="urn:microsoft.com/office/officeart/2005/8/layout/list1"/>
    <dgm:cxn modelId="{BB760813-27DC-C446-9CBF-33F65D262F0F}" srcId="{491FCB85-8357-4F4B-B05D-5484C13F4329}" destId="{6272BAFF-0A09-1B4A-9CA5-D158D937E7C3}" srcOrd="0" destOrd="0" parTransId="{3C6B4321-6882-F94F-A1DA-483FB1CAB706}" sibTransId="{9E594EBD-C4F2-EA42-B4FA-E749CAADC767}"/>
    <dgm:cxn modelId="{E8855C14-4F6B-5347-AFFE-FF33C4AEDBC6}" srcId="{E4F11CF5-3784-AE4D-A5C0-E8A93FB3E7CC}" destId="{15E9F13E-6F3A-DE47-AF42-AAFE40D9BCC6}" srcOrd="0" destOrd="0" parTransId="{3C5DF413-B4D7-F140-8ECB-E3B7264CBE45}" sibTransId="{6E7F737F-EDC5-0D41-910E-FC93CA6FAFDE}"/>
    <dgm:cxn modelId="{5A585C2E-78CE-C54C-90A4-AAADB9AF5ADA}" type="presOf" srcId="{E4F11CF5-3784-AE4D-A5C0-E8A93FB3E7CC}" destId="{2BCFD59D-931A-5641-8EF6-120332DFB91E}" srcOrd="0" destOrd="0" presId="urn:microsoft.com/office/officeart/2005/8/layout/list1"/>
    <dgm:cxn modelId="{6AF61A3D-FC7D-1A48-809B-5A21EE0C4435}" srcId="{E4F11CF5-3784-AE4D-A5C0-E8A93FB3E7CC}" destId="{491FCB85-8357-4F4B-B05D-5484C13F4329}" srcOrd="1" destOrd="0" parTransId="{9C93A369-D636-1248-81EE-DC1B9505E399}" sibTransId="{356B8FD1-26AA-814B-9094-DD0CF0390CD3}"/>
    <dgm:cxn modelId="{97DAC05D-2E69-9841-976D-63ADBDB5B3F3}" srcId="{E4F11CF5-3784-AE4D-A5C0-E8A93FB3E7CC}" destId="{7614CB46-C29C-664D-9BC3-3176EC3774A3}" srcOrd="4" destOrd="0" parTransId="{799554AD-8A96-BC42-AE48-B05BF165BFB4}" sibTransId="{B5DB7DEA-654C-B14C-AB1B-78E1C6E68196}"/>
    <dgm:cxn modelId="{D9FC286C-EBCC-AF44-B128-E885745A57EA}" srcId="{49530B86-CEB5-8443-BCA3-BE15206FF3FD}" destId="{B55A9BA4-A4E5-F749-A99D-958FB8B485AD}" srcOrd="0" destOrd="0" parTransId="{539EABEF-B344-ED4C-8B3B-90F95C45A54B}" sibTransId="{FD7482FE-054E-924C-9DBE-9CA798B631DB}"/>
    <dgm:cxn modelId="{0D0D297B-3A3A-3248-AB32-986B4FBE9006}" type="presOf" srcId="{491FCB85-8357-4F4B-B05D-5484C13F4329}" destId="{B6590F0A-960D-A44D-9693-1DDA5793ED80}" srcOrd="1" destOrd="0" presId="urn:microsoft.com/office/officeart/2005/8/layout/list1"/>
    <dgm:cxn modelId="{F3F0718D-1354-9C41-B76C-EFB7A139E25B}" srcId="{E4F11CF5-3784-AE4D-A5C0-E8A93FB3E7CC}" destId="{7B0C6597-ABC3-5E4F-BF93-38742306E0B2}" srcOrd="2" destOrd="0" parTransId="{C65A0A1A-8E31-D946-A7EC-6A38011C4ED1}" sibTransId="{F946BDDC-F435-2A44-9C6F-7DD114DE12EC}"/>
    <dgm:cxn modelId="{FDE3048E-E963-4D41-8940-48338D186958}" srcId="{E4F11CF5-3784-AE4D-A5C0-E8A93FB3E7CC}" destId="{49530B86-CEB5-8443-BCA3-BE15206FF3FD}" srcOrd="3" destOrd="0" parTransId="{54973708-BCEE-FB4F-9802-4D61073E9ECD}" sibTransId="{18D2BF48-2679-C043-865C-236075530C0B}"/>
    <dgm:cxn modelId="{E8267198-54D5-434A-9928-DC4D36DF31B9}" type="presOf" srcId="{15E9F13E-6F3A-DE47-AF42-AAFE40D9BCC6}" destId="{9ADA4AA5-8D81-4845-82E3-47DDCEDBE16E}" srcOrd="0" destOrd="0" presId="urn:microsoft.com/office/officeart/2005/8/layout/list1"/>
    <dgm:cxn modelId="{1E0F509D-2B5E-DA4F-8E4D-270E27F38796}" type="presOf" srcId="{7B0C6597-ABC3-5E4F-BF93-38742306E0B2}" destId="{9C185153-152C-D943-8B6D-FBB0449897B1}" srcOrd="0" destOrd="0" presId="urn:microsoft.com/office/officeart/2005/8/layout/list1"/>
    <dgm:cxn modelId="{C4A9DA9F-D8D3-534A-93B0-4383E59347F9}" type="presOf" srcId="{491FCB85-8357-4F4B-B05D-5484C13F4329}" destId="{EDD02C74-B40F-CD4C-8FCA-DBC81872B19F}" srcOrd="0" destOrd="0" presId="urn:microsoft.com/office/officeart/2005/8/layout/list1"/>
    <dgm:cxn modelId="{B54D3EA4-44C1-8545-A9A1-7FF15A0AF0B8}" type="presOf" srcId="{A14DE3FD-071D-4848-A327-11FD94BE7480}" destId="{BAB3709E-891A-2C49-B74B-15794BD79DCF}" srcOrd="0" destOrd="0" presId="urn:microsoft.com/office/officeart/2005/8/layout/list1"/>
    <dgm:cxn modelId="{884F11A7-4D11-3E40-82D6-CC8CA5EBF163}" type="presOf" srcId="{6272BAFF-0A09-1B4A-9CA5-D158D937E7C3}" destId="{F347A860-BF20-F343-AE0E-F894CF3A2B77}" srcOrd="0" destOrd="0" presId="urn:microsoft.com/office/officeart/2005/8/layout/list1"/>
    <dgm:cxn modelId="{519A31AF-9ADC-1040-88F8-1F89FF4BE6B4}" type="presOf" srcId="{7B0C6597-ABC3-5E4F-BF93-38742306E0B2}" destId="{BA985232-B7AE-214D-B627-6183C6D03381}" srcOrd="1" destOrd="0" presId="urn:microsoft.com/office/officeart/2005/8/layout/list1"/>
    <dgm:cxn modelId="{1ACDA3C0-F47A-D842-B485-0EFCFBC0D319}" type="presOf" srcId="{7614CB46-C29C-664D-9BC3-3176EC3774A3}" destId="{9C018BB4-A654-5040-91D2-3536EB220543}" srcOrd="0" destOrd="0" presId="urn:microsoft.com/office/officeart/2005/8/layout/list1"/>
    <dgm:cxn modelId="{0B3353C1-4F1A-5846-9545-6A4FADF851DC}" type="presOf" srcId="{7614CB46-C29C-664D-9BC3-3176EC3774A3}" destId="{F5A2D54C-DF6E-2240-B8E6-152B0641B7CD}" srcOrd="1" destOrd="0" presId="urn:microsoft.com/office/officeart/2005/8/layout/list1"/>
    <dgm:cxn modelId="{85163ACB-D1D0-7D41-9628-B13A3CE04E35}" srcId="{7614CB46-C29C-664D-9BC3-3176EC3774A3}" destId="{A14DE3FD-071D-4848-A327-11FD94BE7480}" srcOrd="0" destOrd="0" parTransId="{6DF2F26D-DA4C-354A-B681-96E77E1C3DEC}" sibTransId="{97695905-3095-6F41-BE04-6EF04FB595E7}"/>
    <dgm:cxn modelId="{C7C6BDD3-0855-0A4F-A2A1-5C57358DAFBD}" type="presOf" srcId="{15E9F13E-6F3A-DE47-AF42-AAFE40D9BCC6}" destId="{49DE32D0-A3E0-634B-A0BA-EB313BB093B1}" srcOrd="1" destOrd="0" presId="urn:microsoft.com/office/officeart/2005/8/layout/list1"/>
    <dgm:cxn modelId="{DB022FDA-257A-7047-B359-A5944E95ED5D}" srcId="{7B0C6597-ABC3-5E4F-BF93-38742306E0B2}" destId="{B341C437-17B1-5E47-8382-52377672EAEE}" srcOrd="0" destOrd="0" parTransId="{93232793-6147-2F42-BF24-4A98DC18AE63}" sibTransId="{843524D9-B861-F54C-897D-E804C4CE086B}"/>
    <dgm:cxn modelId="{08CD32DA-80E7-D84A-A163-A154631F7B26}" type="presOf" srcId="{B55A9BA4-A4E5-F749-A99D-958FB8B485AD}" destId="{88B01C00-B76C-3947-AC33-98172F4ED25D}" srcOrd="0" destOrd="0" presId="urn:microsoft.com/office/officeart/2005/8/layout/list1"/>
    <dgm:cxn modelId="{A5656EF0-2431-0C4C-92D7-3E3790D06210}" type="presOf" srcId="{49530B86-CEB5-8443-BCA3-BE15206FF3FD}" destId="{3ADE7EA7-5C2B-0149-81B6-8B0314A71EF4}" srcOrd="1" destOrd="0" presId="urn:microsoft.com/office/officeart/2005/8/layout/list1"/>
    <dgm:cxn modelId="{ACA9A7F3-196F-0E42-B188-6548B194A38F}" type="presOf" srcId="{49530B86-CEB5-8443-BCA3-BE15206FF3FD}" destId="{D4E7FFE6-8577-3D4F-9934-63B359F29951}" srcOrd="0" destOrd="0" presId="urn:microsoft.com/office/officeart/2005/8/layout/list1"/>
    <dgm:cxn modelId="{AC649DF8-F572-E544-A091-1DA678B24D0D}" srcId="{15E9F13E-6F3A-DE47-AF42-AAFE40D9BCC6}" destId="{524F4694-479A-634E-A94B-FBA266C58145}" srcOrd="0" destOrd="0" parTransId="{D36FC29E-8ED0-F748-90C3-DFEF50BD8E3F}" sibTransId="{3FE53754-6A36-C946-9877-1E20E39F25E4}"/>
    <dgm:cxn modelId="{3289B6A0-4A30-934B-A790-35BEE69EA625}" type="presParOf" srcId="{2BCFD59D-931A-5641-8EF6-120332DFB91E}" destId="{A7842911-1265-AA4D-9D75-96027A8FA5A6}" srcOrd="0" destOrd="0" presId="urn:microsoft.com/office/officeart/2005/8/layout/list1"/>
    <dgm:cxn modelId="{19EC9C1F-CABA-7143-B23E-5F60623CE213}" type="presParOf" srcId="{A7842911-1265-AA4D-9D75-96027A8FA5A6}" destId="{9ADA4AA5-8D81-4845-82E3-47DDCEDBE16E}" srcOrd="0" destOrd="0" presId="urn:microsoft.com/office/officeart/2005/8/layout/list1"/>
    <dgm:cxn modelId="{A019E3C2-D20D-D94B-8098-EA3C7260B631}" type="presParOf" srcId="{A7842911-1265-AA4D-9D75-96027A8FA5A6}" destId="{49DE32D0-A3E0-634B-A0BA-EB313BB093B1}" srcOrd="1" destOrd="0" presId="urn:microsoft.com/office/officeart/2005/8/layout/list1"/>
    <dgm:cxn modelId="{C8319237-C79A-464D-8FEA-BA0940A7E8BD}" type="presParOf" srcId="{2BCFD59D-931A-5641-8EF6-120332DFB91E}" destId="{4034D5E1-0DCE-3D4F-A823-6B5FF55DCB3D}" srcOrd="1" destOrd="0" presId="urn:microsoft.com/office/officeart/2005/8/layout/list1"/>
    <dgm:cxn modelId="{09F11CCC-C2B9-E742-A5A2-16B1CDA89434}" type="presParOf" srcId="{2BCFD59D-931A-5641-8EF6-120332DFB91E}" destId="{24C470D0-E073-9C48-8B05-D345ECE226DF}" srcOrd="2" destOrd="0" presId="urn:microsoft.com/office/officeart/2005/8/layout/list1"/>
    <dgm:cxn modelId="{DA6C4D78-F32E-3D4C-B2EA-AB5F1A205F7E}" type="presParOf" srcId="{2BCFD59D-931A-5641-8EF6-120332DFB91E}" destId="{3F0318AA-E6EE-8E48-A563-A6343B85177E}" srcOrd="3" destOrd="0" presId="urn:microsoft.com/office/officeart/2005/8/layout/list1"/>
    <dgm:cxn modelId="{3C49A62B-58BB-7148-8496-BA4BB77E952D}" type="presParOf" srcId="{2BCFD59D-931A-5641-8EF6-120332DFB91E}" destId="{B288BDAA-1110-214B-8FD3-E67B13D69B6E}" srcOrd="4" destOrd="0" presId="urn:microsoft.com/office/officeart/2005/8/layout/list1"/>
    <dgm:cxn modelId="{0C5D1825-BB01-9848-AF7B-4F17D05C9815}" type="presParOf" srcId="{B288BDAA-1110-214B-8FD3-E67B13D69B6E}" destId="{EDD02C74-B40F-CD4C-8FCA-DBC81872B19F}" srcOrd="0" destOrd="0" presId="urn:microsoft.com/office/officeart/2005/8/layout/list1"/>
    <dgm:cxn modelId="{B597EF60-8F97-1949-A806-F94289F317C0}" type="presParOf" srcId="{B288BDAA-1110-214B-8FD3-E67B13D69B6E}" destId="{B6590F0A-960D-A44D-9693-1DDA5793ED80}" srcOrd="1" destOrd="0" presId="urn:microsoft.com/office/officeart/2005/8/layout/list1"/>
    <dgm:cxn modelId="{550D4083-2E71-2A44-9511-9E024686723C}" type="presParOf" srcId="{2BCFD59D-931A-5641-8EF6-120332DFB91E}" destId="{E25A1E38-D126-B846-A025-C8D7510DB80E}" srcOrd="5" destOrd="0" presId="urn:microsoft.com/office/officeart/2005/8/layout/list1"/>
    <dgm:cxn modelId="{1B363758-4F0D-B941-A31E-E84ADB8707C2}" type="presParOf" srcId="{2BCFD59D-931A-5641-8EF6-120332DFB91E}" destId="{F347A860-BF20-F343-AE0E-F894CF3A2B77}" srcOrd="6" destOrd="0" presId="urn:microsoft.com/office/officeart/2005/8/layout/list1"/>
    <dgm:cxn modelId="{92D3E50B-C104-534D-A6F9-C4A85C46621E}" type="presParOf" srcId="{2BCFD59D-931A-5641-8EF6-120332DFB91E}" destId="{2B4F25B6-A242-3942-931E-63ED986B2BBE}" srcOrd="7" destOrd="0" presId="urn:microsoft.com/office/officeart/2005/8/layout/list1"/>
    <dgm:cxn modelId="{8CC95261-F3CA-7243-BBEF-8F4DB0790CA9}" type="presParOf" srcId="{2BCFD59D-931A-5641-8EF6-120332DFB91E}" destId="{E2F88B07-3075-9444-8AB1-4BF5DBAEDD9B}" srcOrd="8" destOrd="0" presId="urn:microsoft.com/office/officeart/2005/8/layout/list1"/>
    <dgm:cxn modelId="{FA194C6C-90F5-A747-8C63-23ED0013DEC0}" type="presParOf" srcId="{E2F88B07-3075-9444-8AB1-4BF5DBAEDD9B}" destId="{9C185153-152C-D943-8B6D-FBB0449897B1}" srcOrd="0" destOrd="0" presId="urn:microsoft.com/office/officeart/2005/8/layout/list1"/>
    <dgm:cxn modelId="{4ADE8B9C-542B-3441-A351-998161AC81D8}" type="presParOf" srcId="{E2F88B07-3075-9444-8AB1-4BF5DBAEDD9B}" destId="{BA985232-B7AE-214D-B627-6183C6D03381}" srcOrd="1" destOrd="0" presId="urn:microsoft.com/office/officeart/2005/8/layout/list1"/>
    <dgm:cxn modelId="{2E0A754E-2488-D542-9CBA-CCBD5A6F759F}" type="presParOf" srcId="{2BCFD59D-931A-5641-8EF6-120332DFB91E}" destId="{2068409E-150D-F945-9411-969D30DAB1CB}" srcOrd="9" destOrd="0" presId="urn:microsoft.com/office/officeart/2005/8/layout/list1"/>
    <dgm:cxn modelId="{C7A91268-0468-3442-B893-8D20FEC8B195}" type="presParOf" srcId="{2BCFD59D-931A-5641-8EF6-120332DFB91E}" destId="{D121F9AD-CE7C-774F-8AB4-1CD37265180C}" srcOrd="10" destOrd="0" presId="urn:microsoft.com/office/officeart/2005/8/layout/list1"/>
    <dgm:cxn modelId="{6C2AA879-06C0-2549-A788-68D7E506A08B}" type="presParOf" srcId="{2BCFD59D-931A-5641-8EF6-120332DFB91E}" destId="{812B8A31-D98F-5F4D-85DC-FDF903C9EADF}" srcOrd="11" destOrd="0" presId="urn:microsoft.com/office/officeart/2005/8/layout/list1"/>
    <dgm:cxn modelId="{0D408781-E3EB-9C4A-BD65-EBD59BFAADC5}" type="presParOf" srcId="{2BCFD59D-931A-5641-8EF6-120332DFB91E}" destId="{58B90200-A447-7E46-A7F5-BF74B8765A7C}" srcOrd="12" destOrd="0" presId="urn:microsoft.com/office/officeart/2005/8/layout/list1"/>
    <dgm:cxn modelId="{E553A145-7433-E344-9E13-B0DC6BCB6194}" type="presParOf" srcId="{58B90200-A447-7E46-A7F5-BF74B8765A7C}" destId="{D4E7FFE6-8577-3D4F-9934-63B359F29951}" srcOrd="0" destOrd="0" presId="urn:microsoft.com/office/officeart/2005/8/layout/list1"/>
    <dgm:cxn modelId="{4225F08A-2B6A-9C43-8441-34A6B5CEC344}" type="presParOf" srcId="{58B90200-A447-7E46-A7F5-BF74B8765A7C}" destId="{3ADE7EA7-5C2B-0149-81B6-8B0314A71EF4}" srcOrd="1" destOrd="0" presId="urn:microsoft.com/office/officeart/2005/8/layout/list1"/>
    <dgm:cxn modelId="{48750C7F-317C-F440-8950-A04DDDFB12A8}" type="presParOf" srcId="{2BCFD59D-931A-5641-8EF6-120332DFB91E}" destId="{9845803D-461D-C840-8A9F-1E8339ED3AE7}" srcOrd="13" destOrd="0" presId="urn:microsoft.com/office/officeart/2005/8/layout/list1"/>
    <dgm:cxn modelId="{54C73769-5AE5-1344-B311-244E761EB084}" type="presParOf" srcId="{2BCFD59D-931A-5641-8EF6-120332DFB91E}" destId="{88B01C00-B76C-3947-AC33-98172F4ED25D}" srcOrd="14" destOrd="0" presId="urn:microsoft.com/office/officeart/2005/8/layout/list1"/>
    <dgm:cxn modelId="{C0F31F14-2E9E-894D-BC7F-7FD9E2079F41}" type="presParOf" srcId="{2BCFD59D-931A-5641-8EF6-120332DFB91E}" destId="{6C9F4F91-C7CE-F84F-9CB4-7ADCB885E7D8}" srcOrd="15" destOrd="0" presId="urn:microsoft.com/office/officeart/2005/8/layout/list1"/>
    <dgm:cxn modelId="{5ABDB1F9-8926-6748-9EB3-7C41990F951E}" type="presParOf" srcId="{2BCFD59D-931A-5641-8EF6-120332DFB91E}" destId="{43EE67AF-BB2F-8047-AB87-93188F4A1C1C}" srcOrd="16" destOrd="0" presId="urn:microsoft.com/office/officeart/2005/8/layout/list1"/>
    <dgm:cxn modelId="{F5EAF5E9-DC97-B34F-9C93-175490A3B233}" type="presParOf" srcId="{43EE67AF-BB2F-8047-AB87-93188F4A1C1C}" destId="{9C018BB4-A654-5040-91D2-3536EB220543}" srcOrd="0" destOrd="0" presId="urn:microsoft.com/office/officeart/2005/8/layout/list1"/>
    <dgm:cxn modelId="{7EB71844-C5C7-E149-8181-0891B260B55B}" type="presParOf" srcId="{43EE67AF-BB2F-8047-AB87-93188F4A1C1C}" destId="{F5A2D54C-DF6E-2240-B8E6-152B0641B7CD}" srcOrd="1" destOrd="0" presId="urn:microsoft.com/office/officeart/2005/8/layout/list1"/>
    <dgm:cxn modelId="{06688D2D-7321-CC49-969D-9D8DB28DD921}" type="presParOf" srcId="{2BCFD59D-931A-5641-8EF6-120332DFB91E}" destId="{AE8F8B95-59BB-1D41-916D-070E2D365198}" srcOrd="17" destOrd="0" presId="urn:microsoft.com/office/officeart/2005/8/layout/list1"/>
    <dgm:cxn modelId="{16FE085F-1762-9D41-8563-EDC29261136D}" type="presParOf" srcId="{2BCFD59D-931A-5641-8EF6-120332DFB91E}" destId="{BAB3709E-891A-2C49-B74B-15794BD79DCF}"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36A4A5-1D56-B443-A7F8-3957C44F0C68}"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ACEBC078-E7EA-7A4F-A3E8-FC306EBD1ADE}">
      <dgm:prSet phldrT="[Text]"/>
      <dgm:spPr>
        <a:solidFill>
          <a:schemeClr val="accent5">
            <a:lumMod val="60000"/>
            <a:lumOff val="40000"/>
          </a:schemeClr>
        </a:solidFill>
      </dgm:spPr>
      <dgm:t>
        <a:bodyPr/>
        <a:lstStyle/>
        <a:p>
          <a:r>
            <a:rPr lang="en-US" dirty="0"/>
            <a:t>Tautology</a:t>
          </a:r>
        </a:p>
      </dgm:t>
    </dgm:pt>
    <dgm:pt modelId="{F8E8BAA2-73E1-914C-ADCA-DACB56961048}" type="parTrans" cxnId="{F1E4644B-D629-D34C-A559-4C7EA118BC1F}">
      <dgm:prSet/>
      <dgm:spPr/>
      <dgm:t>
        <a:bodyPr/>
        <a:lstStyle/>
        <a:p>
          <a:endParaRPr lang="en-US"/>
        </a:p>
      </dgm:t>
    </dgm:pt>
    <dgm:pt modelId="{CDA24F98-DC70-8345-BA3A-ED90939B6166}" type="sibTrans" cxnId="{F1E4644B-D629-D34C-A559-4C7EA118BC1F}">
      <dgm:prSet/>
      <dgm:spPr/>
      <dgm:t>
        <a:bodyPr/>
        <a:lstStyle/>
        <a:p>
          <a:endParaRPr lang="en-US"/>
        </a:p>
      </dgm:t>
    </dgm:pt>
    <dgm:pt modelId="{67270846-97F9-EE49-ADD0-9AB3ABA1BEF2}">
      <dgm:prSet/>
      <dgm:spPr>
        <a:solidFill>
          <a:schemeClr val="accent5">
            <a:lumMod val="75000"/>
          </a:schemeClr>
        </a:solidFill>
      </dgm:spPr>
      <dgm:t>
        <a:bodyPr/>
        <a:lstStyle/>
        <a:p>
          <a:r>
            <a:rPr lang="en-US" b="1" dirty="0"/>
            <a:t>This form of attack injects code in one or more conditional statements so that they always evaluate to true</a:t>
          </a:r>
        </a:p>
      </dgm:t>
    </dgm:pt>
    <dgm:pt modelId="{55C7D02F-A7BE-AB41-AD71-58DCDA72FC35}" type="parTrans" cxnId="{D0189D8D-3279-C94E-AC2C-F7A4D20FDC06}">
      <dgm:prSet/>
      <dgm:spPr/>
      <dgm:t>
        <a:bodyPr/>
        <a:lstStyle/>
        <a:p>
          <a:endParaRPr lang="en-US"/>
        </a:p>
      </dgm:t>
    </dgm:pt>
    <dgm:pt modelId="{8D05F0E5-12C3-0649-A0F2-1EFAB46254B0}" type="sibTrans" cxnId="{D0189D8D-3279-C94E-AC2C-F7A4D20FDC06}">
      <dgm:prSet/>
      <dgm:spPr/>
      <dgm:t>
        <a:bodyPr/>
        <a:lstStyle/>
        <a:p>
          <a:endParaRPr lang="en-US"/>
        </a:p>
      </dgm:t>
    </dgm:pt>
    <dgm:pt modelId="{34228D19-D1D7-044D-8E8B-0E15BD750051}">
      <dgm:prSet/>
      <dgm:spPr>
        <a:solidFill>
          <a:schemeClr val="accent5">
            <a:lumMod val="60000"/>
            <a:lumOff val="40000"/>
          </a:schemeClr>
        </a:solidFill>
      </dgm:spPr>
      <dgm:t>
        <a:bodyPr/>
        <a:lstStyle/>
        <a:p>
          <a:r>
            <a:rPr lang="en-US"/>
            <a:t>End-of-line comment</a:t>
          </a:r>
          <a:endParaRPr lang="en-US" dirty="0"/>
        </a:p>
      </dgm:t>
    </dgm:pt>
    <dgm:pt modelId="{1E05A239-22DF-D54E-B7E9-63B20EF6FFE8}" type="parTrans" cxnId="{B1FE1707-DEDB-A147-9D0C-3391157696D7}">
      <dgm:prSet/>
      <dgm:spPr/>
      <dgm:t>
        <a:bodyPr/>
        <a:lstStyle/>
        <a:p>
          <a:endParaRPr lang="en-US"/>
        </a:p>
      </dgm:t>
    </dgm:pt>
    <dgm:pt modelId="{A8628DE3-6C7E-3146-9BC1-7D9287F3420F}" type="sibTrans" cxnId="{B1FE1707-DEDB-A147-9D0C-3391157696D7}">
      <dgm:prSet/>
      <dgm:spPr/>
      <dgm:t>
        <a:bodyPr/>
        <a:lstStyle/>
        <a:p>
          <a:endParaRPr lang="en-US"/>
        </a:p>
      </dgm:t>
    </dgm:pt>
    <dgm:pt modelId="{6C0F46F0-0B5A-3F40-88EC-E90976F577B4}">
      <dgm:prSet/>
      <dgm:spPr>
        <a:solidFill>
          <a:schemeClr val="accent5">
            <a:lumMod val="75000"/>
          </a:schemeClr>
        </a:solidFill>
      </dgm:spPr>
      <dgm:t>
        <a:bodyPr/>
        <a:lstStyle/>
        <a:p>
          <a:r>
            <a:rPr lang="en-US" b="1" dirty="0"/>
            <a:t>After injecting code into a particular field, legitimate code that follows are nullified through usage of end of line comments</a:t>
          </a:r>
        </a:p>
      </dgm:t>
    </dgm:pt>
    <dgm:pt modelId="{573AA75E-990B-6B4F-A476-DD1CC84356BB}" type="parTrans" cxnId="{163AED0D-4A2B-9946-9AD7-18986ECBE66E}">
      <dgm:prSet/>
      <dgm:spPr/>
      <dgm:t>
        <a:bodyPr/>
        <a:lstStyle/>
        <a:p>
          <a:endParaRPr lang="en-US"/>
        </a:p>
      </dgm:t>
    </dgm:pt>
    <dgm:pt modelId="{0981E412-3863-7B42-95A7-FF0880F17D46}" type="sibTrans" cxnId="{163AED0D-4A2B-9946-9AD7-18986ECBE66E}">
      <dgm:prSet/>
      <dgm:spPr/>
      <dgm:t>
        <a:bodyPr/>
        <a:lstStyle/>
        <a:p>
          <a:endParaRPr lang="en-US"/>
        </a:p>
      </dgm:t>
    </dgm:pt>
    <dgm:pt modelId="{8614E2D0-388F-604D-A116-70AC0093995F}">
      <dgm:prSet/>
      <dgm:spPr>
        <a:solidFill>
          <a:schemeClr val="accent5">
            <a:lumMod val="60000"/>
            <a:lumOff val="40000"/>
          </a:schemeClr>
        </a:solidFill>
      </dgm:spPr>
      <dgm:t>
        <a:bodyPr/>
        <a:lstStyle/>
        <a:p>
          <a:r>
            <a:rPr lang="en-US"/>
            <a:t>Piggybacked queries</a:t>
          </a:r>
          <a:endParaRPr lang="en-US" dirty="0"/>
        </a:p>
      </dgm:t>
    </dgm:pt>
    <dgm:pt modelId="{B46A43A5-FB5D-8546-9BA6-D1C2F318B074}" type="parTrans" cxnId="{45470ABB-9329-3E40-ACBE-10D17B4EFF0B}">
      <dgm:prSet/>
      <dgm:spPr/>
      <dgm:t>
        <a:bodyPr/>
        <a:lstStyle/>
        <a:p>
          <a:endParaRPr lang="en-US"/>
        </a:p>
      </dgm:t>
    </dgm:pt>
    <dgm:pt modelId="{F3183F6B-DCDA-2445-9835-91D4D0F719C8}" type="sibTrans" cxnId="{45470ABB-9329-3E40-ACBE-10D17B4EFF0B}">
      <dgm:prSet/>
      <dgm:spPr/>
      <dgm:t>
        <a:bodyPr/>
        <a:lstStyle/>
        <a:p>
          <a:endParaRPr lang="en-US"/>
        </a:p>
      </dgm:t>
    </dgm:pt>
    <dgm:pt modelId="{8333F74C-460C-6B40-92C0-65084CA26A81}">
      <dgm:prSet/>
      <dgm:spPr>
        <a:solidFill>
          <a:schemeClr val="accent5">
            <a:lumMod val="75000"/>
          </a:schemeClr>
        </a:solidFill>
      </dgm:spPr>
      <dgm:t>
        <a:bodyPr/>
        <a:lstStyle/>
        <a:p>
          <a:r>
            <a:rPr lang="en-US" b="1" dirty="0"/>
            <a:t>The attacker adds additional queries beyond the intended query, piggy-backing the attack on top of a legitimate request</a:t>
          </a:r>
        </a:p>
      </dgm:t>
    </dgm:pt>
    <dgm:pt modelId="{AE193CF4-EF6D-0747-B409-E1BE60D080D8}" type="parTrans" cxnId="{5F4D0858-4B55-C54A-B080-3DAC88C73197}">
      <dgm:prSet/>
      <dgm:spPr/>
      <dgm:t>
        <a:bodyPr/>
        <a:lstStyle/>
        <a:p>
          <a:endParaRPr lang="en-US"/>
        </a:p>
      </dgm:t>
    </dgm:pt>
    <dgm:pt modelId="{B1809651-F0E6-6446-830D-2D620448EB82}" type="sibTrans" cxnId="{5F4D0858-4B55-C54A-B080-3DAC88C73197}">
      <dgm:prSet/>
      <dgm:spPr/>
      <dgm:t>
        <a:bodyPr/>
        <a:lstStyle/>
        <a:p>
          <a:endParaRPr lang="en-US"/>
        </a:p>
      </dgm:t>
    </dgm:pt>
    <dgm:pt modelId="{698C345E-7CDA-D74E-99A3-F2EEF9541263}" type="pres">
      <dgm:prSet presAssocID="{DE36A4A5-1D56-B443-A7F8-3957C44F0C68}" presName="theList" presStyleCnt="0">
        <dgm:presLayoutVars>
          <dgm:dir/>
          <dgm:animLvl val="lvl"/>
          <dgm:resizeHandles val="exact"/>
        </dgm:presLayoutVars>
      </dgm:prSet>
      <dgm:spPr/>
    </dgm:pt>
    <dgm:pt modelId="{55731FAD-BF34-2740-B67F-7D97CE5A80D7}" type="pres">
      <dgm:prSet presAssocID="{ACEBC078-E7EA-7A4F-A3E8-FC306EBD1ADE}" presName="compNode" presStyleCnt="0"/>
      <dgm:spPr/>
    </dgm:pt>
    <dgm:pt modelId="{C45D1C11-89A4-E240-8721-E35E66514F65}" type="pres">
      <dgm:prSet presAssocID="{ACEBC078-E7EA-7A4F-A3E8-FC306EBD1ADE}" presName="aNode" presStyleLbl="bgShp" presStyleIdx="0" presStyleCnt="3"/>
      <dgm:spPr/>
    </dgm:pt>
    <dgm:pt modelId="{B1193558-D85A-9342-A627-7C323B21D1ED}" type="pres">
      <dgm:prSet presAssocID="{ACEBC078-E7EA-7A4F-A3E8-FC306EBD1ADE}" presName="textNode" presStyleLbl="bgShp" presStyleIdx="0" presStyleCnt="3"/>
      <dgm:spPr/>
    </dgm:pt>
    <dgm:pt modelId="{42F0E1C0-FAD9-D64D-9BF6-AEAC28936CEF}" type="pres">
      <dgm:prSet presAssocID="{ACEBC078-E7EA-7A4F-A3E8-FC306EBD1ADE}" presName="compChildNode" presStyleCnt="0"/>
      <dgm:spPr/>
    </dgm:pt>
    <dgm:pt modelId="{053E6AF2-F23E-A047-80FC-19CA0278C17F}" type="pres">
      <dgm:prSet presAssocID="{ACEBC078-E7EA-7A4F-A3E8-FC306EBD1ADE}" presName="theInnerList" presStyleCnt="0"/>
      <dgm:spPr/>
    </dgm:pt>
    <dgm:pt modelId="{506A1A02-5F73-E44D-AEDA-54A08CE56047}" type="pres">
      <dgm:prSet presAssocID="{67270846-97F9-EE49-ADD0-9AB3ABA1BEF2}" presName="childNode" presStyleLbl="node1" presStyleIdx="0" presStyleCnt="3">
        <dgm:presLayoutVars>
          <dgm:bulletEnabled val="1"/>
        </dgm:presLayoutVars>
      </dgm:prSet>
      <dgm:spPr/>
    </dgm:pt>
    <dgm:pt modelId="{7D59A28F-2D05-494F-85D9-07A3E273055E}" type="pres">
      <dgm:prSet presAssocID="{ACEBC078-E7EA-7A4F-A3E8-FC306EBD1ADE}" presName="aSpace" presStyleCnt="0"/>
      <dgm:spPr/>
    </dgm:pt>
    <dgm:pt modelId="{F74E0FA8-550A-9543-99DA-3AE9BD6B9A38}" type="pres">
      <dgm:prSet presAssocID="{34228D19-D1D7-044D-8E8B-0E15BD750051}" presName="compNode" presStyleCnt="0"/>
      <dgm:spPr/>
    </dgm:pt>
    <dgm:pt modelId="{9E01E2B1-6C69-B84F-BFCD-CAFB22159800}" type="pres">
      <dgm:prSet presAssocID="{34228D19-D1D7-044D-8E8B-0E15BD750051}" presName="aNode" presStyleLbl="bgShp" presStyleIdx="1" presStyleCnt="3"/>
      <dgm:spPr/>
    </dgm:pt>
    <dgm:pt modelId="{414C707A-F50F-DD41-B93D-34D30C5E0AB6}" type="pres">
      <dgm:prSet presAssocID="{34228D19-D1D7-044D-8E8B-0E15BD750051}" presName="textNode" presStyleLbl="bgShp" presStyleIdx="1" presStyleCnt="3"/>
      <dgm:spPr/>
    </dgm:pt>
    <dgm:pt modelId="{252014CC-D311-734B-A1DF-5F52FB0FAE35}" type="pres">
      <dgm:prSet presAssocID="{34228D19-D1D7-044D-8E8B-0E15BD750051}" presName="compChildNode" presStyleCnt="0"/>
      <dgm:spPr/>
    </dgm:pt>
    <dgm:pt modelId="{6668F0D8-83FF-A348-81C2-02739C661545}" type="pres">
      <dgm:prSet presAssocID="{34228D19-D1D7-044D-8E8B-0E15BD750051}" presName="theInnerList" presStyleCnt="0"/>
      <dgm:spPr/>
    </dgm:pt>
    <dgm:pt modelId="{D1974B89-9490-614E-9829-C4BAC49AFC09}" type="pres">
      <dgm:prSet presAssocID="{6C0F46F0-0B5A-3F40-88EC-E90976F577B4}" presName="childNode" presStyleLbl="node1" presStyleIdx="1" presStyleCnt="3">
        <dgm:presLayoutVars>
          <dgm:bulletEnabled val="1"/>
        </dgm:presLayoutVars>
      </dgm:prSet>
      <dgm:spPr/>
    </dgm:pt>
    <dgm:pt modelId="{BEF8E2FA-5680-2E42-9EC5-29D4814AC444}" type="pres">
      <dgm:prSet presAssocID="{34228D19-D1D7-044D-8E8B-0E15BD750051}" presName="aSpace" presStyleCnt="0"/>
      <dgm:spPr/>
    </dgm:pt>
    <dgm:pt modelId="{35C021C8-A497-C741-A162-AEF1463B9F87}" type="pres">
      <dgm:prSet presAssocID="{8614E2D0-388F-604D-A116-70AC0093995F}" presName="compNode" presStyleCnt="0"/>
      <dgm:spPr/>
    </dgm:pt>
    <dgm:pt modelId="{F22DB42E-C4BB-1D48-807A-432D5F1B93FC}" type="pres">
      <dgm:prSet presAssocID="{8614E2D0-388F-604D-A116-70AC0093995F}" presName="aNode" presStyleLbl="bgShp" presStyleIdx="2" presStyleCnt="3"/>
      <dgm:spPr/>
    </dgm:pt>
    <dgm:pt modelId="{69559F1C-3E8F-D543-B360-96FF8B324461}" type="pres">
      <dgm:prSet presAssocID="{8614E2D0-388F-604D-A116-70AC0093995F}" presName="textNode" presStyleLbl="bgShp" presStyleIdx="2" presStyleCnt="3"/>
      <dgm:spPr/>
    </dgm:pt>
    <dgm:pt modelId="{EAED30F2-76E6-8D4D-A0A3-87071F28E2DB}" type="pres">
      <dgm:prSet presAssocID="{8614E2D0-388F-604D-A116-70AC0093995F}" presName="compChildNode" presStyleCnt="0"/>
      <dgm:spPr/>
    </dgm:pt>
    <dgm:pt modelId="{A3BCAA16-6FA7-D844-B2BA-6569D592327C}" type="pres">
      <dgm:prSet presAssocID="{8614E2D0-388F-604D-A116-70AC0093995F}" presName="theInnerList" presStyleCnt="0"/>
      <dgm:spPr/>
    </dgm:pt>
    <dgm:pt modelId="{4F6B90D2-4033-0D44-A2F4-961925B6B74A}" type="pres">
      <dgm:prSet presAssocID="{8333F74C-460C-6B40-92C0-65084CA26A81}" presName="childNode" presStyleLbl="node1" presStyleIdx="2" presStyleCnt="3">
        <dgm:presLayoutVars>
          <dgm:bulletEnabled val="1"/>
        </dgm:presLayoutVars>
      </dgm:prSet>
      <dgm:spPr/>
    </dgm:pt>
  </dgm:ptLst>
  <dgm:cxnLst>
    <dgm:cxn modelId="{B1FE1707-DEDB-A147-9D0C-3391157696D7}" srcId="{DE36A4A5-1D56-B443-A7F8-3957C44F0C68}" destId="{34228D19-D1D7-044D-8E8B-0E15BD750051}" srcOrd="1" destOrd="0" parTransId="{1E05A239-22DF-D54E-B7E9-63B20EF6FFE8}" sibTransId="{A8628DE3-6C7E-3146-9BC1-7D9287F3420F}"/>
    <dgm:cxn modelId="{79C2D608-3DB7-0F49-9D10-3F92A178BA3D}" type="presOf" srcId="{34228D19-D1D7-044D-8E8B-0E15BD750051}" destId="{414C707A-F50F-DD41-B93D-34D30C5E0AB6}" srcOrd="1" destOrd="0" presId="urn:microsoft.com/office/officeart/2005/8/layout/lProcess2"/>
    <dgm:cxn modelId="{163AED0D-4A2B-9946-9AD7-18986ECBE66E}" srcId="{34228D19-D1D7-044D-8E8B-0E15BD750051}" destId="{6C0F46F0-0B5A-3F40-88EC-E90976F577B4}" srcOrd="0" destOrd="0" parTransId="{573AA75E-990B-6B4F-A476-DD1CC84356BB}" sibTransId="{0981E412-3863-7B42-95A7-FF0880F17D46}"/>
    <dgm:cxn modelId="{7AB07012-62FA-6949-999D-B24120295565}" type="presOf" srcId="{34228D19-D1D7-044D-8E8B-0E15BD750051}" destId="{9E01E2B1-6C69-B84F-BFCD-CAFB22159800}" srcOrd="0" destOrd="0" presId="urn:microsoft.com/office/officeart/2005/8/layout/lProcess2"/>
    <dgm:cxn modelId="{822C5D19-15C0-6E44-8B3A-4D438C2D65B7}" type="presOf" srcId="{8614E2D0-388F-604D-A116-70AC0093995F}" destId="{69559F1C-3E8F-D543-B360-96FF8B324461}" srcOrd="1" destOrd="0" presId="urn:microsoft.com/office/officeart/2005/8/layout/lProcess2"/>
    <dgm:cxn modelId="{BB42D025-9B51-974A-8F92-1C6611A078D7}" type="presOf" srcId="{ACEBC078-E7EA-7A4F-A3E8-FC306EBD1ADE}" destId="{C45D1C11-89A4-E240-8721-E35E66514F65}" srcOrd="0" destOrd="0" presId="urn:microsoft.com/office/officeart/2005/8/layout/lProcess2"/>
    <dgm:cxn modelId="{AF2DB03A-ED70-8749-8993-50BAC9AE5998}" type="presOf" srcId="{ACEBC078-E7EA-7A4F-A3E8-FC306EBD1ADE}" destId="{B1193558-D85A-9342-A627-7C323B21D1ED}" srcOrd="1" destOrd="0" presId="urn:microsoft.com/office/officeart/2005/8/layout/lProcess2"/>
    <dgm:cxn modelId="{F1E4644B-D629-D34C-A559-4C7EA118BC1F}" srcId="{DE36A4A5-1D56-B443-A7F8-3957C44F0C68}" destId="{ACEBC078-E7EA-7A4F-A3E8-FC306EBD1ADE}" srcOrd="0" destOrd="0" parTransId="{F8E8BAA2-73E1-914C-ADCA-DACB56961048}" sibTransId="{CDA24F98-DC70-8345-BA3A-ED90939B6166}"/>
    <dgm:cxn modelId="{5F4D0858-4B55-C54A-B080-3DAC88C73197}" srcId="{8614E2D0-388F-604D-A116-70AC0093995F}" destId="{8333F74C-460C-6B40-92C0-65084CA26A81}" srcOrd="0" destOrd="0" parTransId="{AE193CF4-EF6D-0747-B409-E1BE60D080D8}" sibTransId="{B1809651-F0E6-6446-830D-2D620448EB82}"/>
    <dgm:cxn modelId="{A88B7489-04B3-8D42-B468-1B44026B310A}" type="presOf" srcId="{8333F74C-460C-6B40-92C0-65084CA26A81}" destId="{4F6B90D2-4033-0D44-A2F4-961925B6B74A}" srcOrd="0" destOrd="0" presId="urn:microsoft.com/office/officeart/2005/8/layout/lProcess2"/>
    <dgm:cxn modelId="{D0189D8D-3279-C94E-AC2C-F7A4D20FDC06}" srcId="{ACEBC078-E7EA-7A4F-A3E8-FC306EBD1ADE}" destId="{67270846-97F9-EE49-ADD0-9AB3ABA1BEF2}" srcOrd="0" destOrd="0" parTransId="{55C7D02F-A7BE-AB41-AD71-58DCDA72FC35}" sibTransId="{8D05F0E5-12C3-0649-A0F2-1EFAB46254B0}"/>
    <dgm:cxn modelId="{75C70F9F-D499-D04A-8A81-E0E81D1ABB52}" type="presOf" srcId="{6C0F46F0-0B5A-3F40-88EC-E90976F577B4}" destId="{D1974B89-9490-614E-9829-C4BAC49AFC09}" srcOrd="0" destOrd="0" presId="urn:microsoft.com/office/officeart/2005/8/layout/lProcess2"/>
    <dgm:cxn modelId="{45470ABB-9329-3E40-ACBE-10D17B4EFF0B}" srcId="{DE36A4A5-1D56-B443-A7F8-3957C44F0C68}" destId="{8614E2D0-388F-604D-A116-70AC0093995F}" srcOrd="2" destOrd="0" parTransId="{B46A43A5-FB5D-8546-9BA6-D1C2F318B074}" sibTransId="{F3183F6B-DCDA-2445-9835-91D4D0F719C8}"/>
    <dgm:cxn modelId="{671352BC-447A-6948-A309-CDEDAB5A98AC}" type="presOf" srcId="{67270846-97F9-EE49-ADD0-9AB3ABA1BEF2}" destId="{506A1A02-5F73-E44D-AEDA-54A08CE56047}" srcOrd="0" destOrd="0" presId="urn:microsoft.com/office/officeart/2005/8/layout/lProcess2"/>
    <dgm:cxn modelId="{0A4B91D2-4090-EA4E-ACB9-9E36D06F13D8}" type="presOf" srcId="{DE36A4A5-1D56-B443-A7F8-3957C44F0C68}" destId="{698C345E-7CDA-D74E-99A3-F2EEF9541263}" srcOrd="0" destOrd="0" presId="urn:microsoft.com/office/officeart/2005/8/layout/lProcess2"/>
    <dgm:cxn modelId="{C9E59DE3-0795-5841-88B5-A92403208023}" type="presOf" srcId="{8614E2D0-388F-604D-A116-70AC0093995F}" destId="{F22DB42E-C4BB-1D48-807A-432D5F1B93FC}" srcOrd="0" destOrd="0" presId="urn:microsoft.com/office/officeart/2005/8/layout/lProcess2"/>
    <dgm:cxn modelId="{961F23B0-18A7-544B-8280-10890668AED7}" type="presParOf" srcId="{698C345E-7CDA-D74E-99A3-F2EEF9541263}" destId="{55731FAD-BF34-2740-B67F-7D97CE5A80D7}" srcOrd="0" destOrd="0" presId="urn:microsoft.com/office/officeart/2005/8/layout/lProcess2"/>
    <dgm:cxn modelId="{8BC80C7B-FFE4-2C4A-9654-01FEC2ABD095}" type="presParOf" srcId="{55731FAD-BF34-2740-B67F-7D97CE5A80D7}" destId="{C45D1C11-89A4-E240-8721-E35E66514F65}" srcOrd="0" destOrd="0" presId="urn:microsoft.com/office/officeart/2005/8/layout/lProcess2"/>
    <dgm:cxn modelId="{BEDE5CE8-9D98-734B-BADB-6C3704D20787}" type="presParOf" srcId="{55731FAD-BF34-2740-B67F-7D97CE5A80D7}" destId="{B1193558-D85A-9342-A627-7C323B21D1ED}" srcOrd="1" destOrd="0" presId="urn:microsoft.com/office/officeart/2005/8/layout/lProcess2"/>
    <dgm:cxn modelId="{28133998-D5D8-CD4A-A01F-5F3AC28DC955}" type="presParOf" srcId="{55731FAD-BF34-2740-B67F-7D97CE5A80D7}" destId="{42F0E1C0-FAD9-D64D-9BF6-AEAC28936CEF}" srcOrd="2" destOrd="0" presId="urn:microsoft.com/office/officeart/2005/8/layout/lProcess2"/>
    <dgm:cxn modelId="{490DC589-FAEF-FA49-A1A6-322464DDA8C1}" type="presParOf" srcId="{42F0E1C0-FAD9-D64D-9BF6-AEAC28936CEF}" destId="{053E6AF2-F23E-A047-80FC-19CA0278C17F}" srcOrd="0" destOrd="0" presId="urn:microsoft.com/office/officeart/2005/8/layout/lProcess2"/>
    <dgm:cxn modelId="{6FD50C3B-86C8-1F41-9E70-45B8B29C0EA4}" type="presParOf" srcId="{053E6AF2-F23E-A047-80FC-19CA0278C17F}" destId="{506A1A02-5F73-E44D-AEDA-54A08CE56047}" srcOrd="0" destOrd="0" presId="urn:microsoft.com/office/officeart/2005/8/layout/lProcess2"/>
    <dgm:cxn modelId="{374BF239-20A9-8741-BA61-BF29AAC16216}" type="presParOf" srcId="{698C345E-7CDA-D74E-99A3-F2EEF9541263}" destId="{7D59A28F-2D05-494F-85D9-07A3E273055E}" srcOrd="1" destOrd="0" presId="urn:microsoft.com/office/officeart/2005/8/layout/lProcess2"/>
    <dgm:cxn modelId="{5F6057FE-9F8A-264E-A8E7-9E7A933051AC}" type="presParOf" srcId="{698C345E-7CDA-D74E-99A3-F2EEF9541263}" destId="{F74E0FA8-550A-9543-99DA-3AE9BD6B9A38}" srcOrd="2" destOrd="0" presId="urn:microsoft.com/office/officeart/2005/8/layout/lProcess2"/>
    <dgm:cxn modelId="{8F04843F-EAD7-ED48-9F50-21EF3B10D595}" type="presParOf" srcId="{F74E0FA8-550A-9543-99DA-3AE9BD6B9A38}" destId="{9E01E2B1-6C69-B84F-BFCD-CAFB22159800}" srcOrd="0" destOrd="0" presId="urn:microsoft.com/office/officeart/2005/8/layout/lProcess2"/>
    <dgm:cxn modelId="{3EE2486F-D675-7E47-A950-14D5F3EC45D4}" type="presParOf" srcId="{F74E0FA8-550A-9543-99DA-3AE9BD6B9A38}" destId="{414C707A-F50F-DD41-B93D-34D30C5E0AB6}" srcOrd="1" destOrd="0" presId="urn:microsoft.com/office/officeart/2005/8/layout/lProcess2"/>
    <dgm:cxn modelId="{7383922A-4BE4-3041-85B6-F50E1804C529}" type="presParOf" srcId="{F74E0FA8-550A-9543-99DA-3AE9BD6B9A38}" destId="{252014CC-D311-734B-A1DF-5F52FB0FAE35}" srcOrd="2" destOrd="0" presId="urn:microsoft.com/office/officeart/2005/8/layout/lProcess2"/>
    <dgm:cxn modelId="{484224AF-796F-8C45-A683-0232D3A6CBE9}" type="presParOf" srcId="{252014CC-D311-734B-A1DF-5F52FB0FAE35}" destId="{6668F0D8-83FF-A348-81C2-02739C661545}" srcOrd="0" destOrd="0" presId="urn:microsoft.com/office/officeart/2005/8/layout/lProcess2"/>
    <dgm:cxn modelId="{FB5D058E-C024-4342-B30D-7A7100C5A323}" type="presParOf" srcId="{6668F0D8-83FF-A348-81C2-02739C661545}" destId="{D1974B89-9490-614E-9829-C4BAC49AFC09}" srcOrd="0" destOrd="0" presId="urn:microsoft.com/office/officeart/2005/8/layout/lProcess2"/>
    <dgm:cxn modelId="{D5FEB909-6E3D-2341-945D-81A37092FA02}" type="presParOf" srcId="{698C345E-7CDA-D74E-99A3-F2EEF9541263}" destId="{BEF8E2FA-5680-2E42-9EC5-29D4814AC444}" srcOrd="3" destOrd="0" presId="urn:microsoft.com/office/officeart/2005/8/layout/lProcess2"/>
    <dgm:cxn modelId="{FAB145F1-94B7-7B4C-ABC1-A4412B583CF8}" type="presParOf" srcId="{698C345E-7CDA-D74E-99A3-F2EEF9541263}" destId="{35C021C8-A497-C741-A162-AEF1463B9F87}" srcOrd="4" destOrd="0" presId="urn:microsoft.com/office/officeart/2005/8/layout/lProcess2"/>
    <dgm:cxn modelId="{E4719C81-F7D6-9742-B48E-F8D39DDE01E9}" type="presParOf" srcId="{35C021C8-A497-C741-A162-AEF1463B9F87}" destId="{F22DB42E-C4BB-1D48-807A-432D5F1B93FC}" srcOrd="0" destOrd="0" presId="urn:microsoft.com/office/officeart/2005/8/layout/lProcess2"/>
    <dgm:cxn modelId="{FC50401C-A2B0-6842-BFC0-C0122893BE78}" type="presParOf" srcId="{35C021C8-A497-C741-A162-AEF1463B9F87}" destId="{69559F1C-3E8F-D543-B360-96FF8B324461}" srcOrd="1" destOrd="0" presId="urn:microsoft.com/office/officeart/2005/8/layout/lProcess2"/>
    <dgm:cxn modelId="{CCE90358-85BD-0145-82AF-32EE216C18BF}" type="presParOf" srcId="{35C021C8-A497-C741-A162-AEF1463B9F87}" destId="{EAED30F2-76E6-8D4D-A0A3-87071F28E2DB}" srcOrd="2" destOrd="0" presId="urn:microsoft.com/office/officeart/2005/8/layout/lProcess2"/>
    <dgm:cxn modelId="{025F3794-8CFD-B747-830E-768BBDB4658E}" type="presParOf" srcId="{EAED30F2-76E6-8D4D-A0A3-87071F28E2DB}" destId="{A3BCAA16-6FA7-D844-B2BA-6569D592327C}" srcOrd="0" destOrd="0" presId="urn:microsoft.com/office/officeart/2005/8/layout/lProcess2"/>
    <dgm:cxn modelId="{5C4ED739-CD9C-164C-9B14-6C583B2259A0}" type="presParOf" srcId="{A3BCAA16-6FA7-D844-B2BA-6569D592327C}" destId="{4F6B90D2-4033-0D44-A2F4-961925B6B74A}"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63B453-3003-BE4B-BC65-35A6048C2A7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630159A6-ECE4-5543-B8E1-904441480A3A}">
      <dgm:prSet phldrT="[Text]"/>
      <dgm:spPr>
        <a:solidFill>
          <a:schemeClr val="accent3">
            <a:lumMod val="75000"/>
          </a:schemeClr>
        </a:solidFill>
      </dgm:spPr>
      <dgm:t>
        <a:bodyPr/>
        <a:lstStyle/>
        <a:p>
          <a:r>
            <a:rPr lang="en-US" dirty="0"/>
            <a:t>Defensive coding</a:t>
          </a:r>
        </a:p>
      </dgm:t>
    </dgm:pt>
    <dgm:pt modelId="{E5017DA0-3D4F-A24B-995A-94A1F5027FAD}" type="parTrans" cxnId="{1047AEC1-882D-B54F-B1B6-AEC81B8E4D1A}">
      <dgm:prSet/>
      <dgm:spPr/>
      <dgm:t>
        <a:bodyPr/>
        <a:lstStyle/>
        <a:p>
          <a:endParaRPr lang="en-US"/>
        </a:p>
      </dgm:t>
    </dgm:pt>
    <dgm:pt modelId="{02AA66DA-C627-DE4F-A739-0F7DFC9D933E}" type="sibTrans" cxnId="{1047AEC1-882D-B54F-B1B6-AEC81B8E4D1A}">
      <dgm:prSet/>
      <dgm:spPr>
        <a:solidFill>
          <a:schemeClr val="accent3">
            <a:lumMod val="75000"/>
          </a:schemeClr>
        </a:solidFill>
      </dgm:spPr>
      <dgm:t>
        <a:bodyPr/>
        <a:lstStyle/>
        <a:p>
          <a:endParaRPr lang="en-US"/>
        </a:p>
      </dgm:t>
    </dgm:pt>
    <dgm:pt modelId="{572EE7DF-398B-A543-9D3E-3EA859DEEC12}">
      <dgm:prSet/>
      <dgm:spPr>
        <a:ln>
          <a:solidFill>
            <a:schemeClr val="accent3">
              <a:lumMod val="50000"/>
            </a:schemeClr>
          </a:solidFill>
        </a:ln>
      </dgm:spPr>
      <dgm:t>
        <a:bodyPr/>
        <a:lstStyle/>
        <a:p>
          <a:r>
            <a:rPr lang="en-US"/>
            <a:t>Manual defensive coding practices</a:t>
          </a:r>
          <a:endParaRPr lang="en-US" dirty="0"/>
        </a:p>
      </dgm:t>
    </dgm:pt>
    <dgm:pt modelId="{E21FE3DD-6B0A-4642-86B1-8147F147EEDB}" type="parTrans" cxnId="{9C517C95-14FF-D149-BC77-A85A154F33FD}">
      <dgm:prSet/>
      <dgm:spPr/>
      <dgm:t>
        <a:bodyPr/>
        <a:lstStyle/>
        <a:p>
          <a:endParaRPr lang="en-US"/>
        </a:p>
      </dgm:t>
    </dgm:pt>
    <dgm:pt modelId="{0789279E-D7BC-8B49-A23D-8ADA0C3861CE}" type="sibTrans" cxnId="{9C517C95-14FF-D149-BC77-A85A154F33FD}">
      <dgm:prSet/>
      <dgm:spPr/>
      <dgm:t>
        <a:bodyPr/>
        <a:lstStyle/>
        <a:p>
          <a:endParaRPr lang="en-US"/>
        </a:p>
      </dgm:t>
    </dgm:pt>
    <dgm:pt modelId="{4C26F655-A7BD-BB4A-B322-1F076A5EF829}">
      <dgm:prSet/>
      <dgm:spPr>
        <a:ln>
          <a:solidFill>
            <a:schemeClr val="accent3">
              <a:lumMod val="50000"/>
            </a:schemeClr>
          </a:solidFill>
        </a:ln>
      </dgm:spPr>
      <dgm:t>
        <a:bodyPr/>
        <a:lstStyle/>
        <a:p>
          <a:r>
            <a:rPr lang="en-US"/>
            <a:t>Parameterized query insertion</a:t>
          </a:r>
          <a:endParaRPr lang="en-US" dirty="0"/>
        </a:p>
      </dgm:t>
    </dgm:pt>
    <dgm:pt modelId="{755531A6-5226-BB42-AE92-D3935260ED55}" type="parTrans" cxnId="{D64E6A8B-7FFB-A74D-9265-AA3AADD620AF}">
      <dgm:prSet/>
      <dgm:spPr/>
      <dgm:t>
        <a:bodyPr/>
        <a:lstStyle/>
        <a:p>
          <a:endParaRPr lang="en-US"/>
        </a:p>
      </dgm:t>
    </dgm:pt>
    <dgm:pt modelId="{21290E9B-F85B-EF40-944C-A8DC48F3D286}" type="sibTrans" cxnId="{D64E6A8B-7FFB-A74D-9265-AA3AADD620AF}">
      <dgm:prSet/>
      <dgm:spPr/>
      <dgm:t>
        <a:bodyPr/>
        <a:lstStyle/>
        <a:p>
          <a:endParaRPr lang="en-US"/>
        </a:p>
      </dgm:t>
    </dgm:pt>
    <dgm:pt modelId="{7D7C3A43-F465-E542-BF27-2202196AB575}">
      <dgm:prSet/>
      <dgm:spPr>
        <a:ln>
          <a:solidFill>
            <a:schemeClr val="accent3">
              <a:lumMod val="50000"/>
            </a:schemeClr>
          </a:solidFill>
        </a:ln>
      </dgm:spPr>
      <dgm:t>
        <a:bodyPr/>
        <a:lstStyle/>
        <a:p>
          <a:r>
            <a:rPr lang="en-US"/>
            <a:t>SQL DOM</a:t>
          </a:r>
          <a:endParaRPr lang="en-US" dirty="0"/>
        </a:p>
      </dgm:t>
    </dgm:pt>
    <dgm:pt modelId="{116989C2-41B6-7D41-8B71-FD8370969BC5}" type="parTrans" cxnId="{AD3FADBE-D043-704E-B9B5-B8A9257F7BE0}">
      <dgm:prSet/>
      <dgm:spPr/>
      <dgm:t>
        <a:bodyPr/>
        <a:lstStyle/>
        <a:p>
          <a:endParaRPr lang="en-US"/>
        </a:p>
      </dgm:t>
    </dgm:pt>
    <dgm:pt modelId="{5684C3CE-D5E0-CA4A-BCC8-A3A92804611F}" type="sibTrans" cxnId="{AD3FADBE-D043-704E-B9B5-B8A9257F7BE0}">
      <dgm:prSet/>
      <dgm:spPr/>
      <dgm:t>
        <a:bodyPr/>
        <a:lstStyle/>
        <a:p>
          <a:endParaRPr lang="en-US"/>
        </a:p>
      </dgm:t>
    </dgm:pt>
    <dgm:pt modelId="{B0FF0038-6463-BC40-898A-D61307F146A9}">
      <dgm:prSet/>
      <dgm:spPr>
        <a:solidFill>
          <a:schemeClr val="accent3">
            <a:lumMod val="75000"/>
          </a:schemeClr>
        </a:solidFill>
      </dgm:spPr>
      <dgm:t>
        <a:bodyPr/>
        <a:lstStyle/>
        <a:p>
          <a:r>
            <a:rPr lang="en-US" dirty="0"/>
            <a:t>Detection </a:t>
          </a:r>
        </a:p>
      </dgm:t>
    </dgm:pt>
    <dgm:pt modelId="{3A9C8B28-6C7B-F54A-A80D-64EEB6FCEECE}" type="parTrans" cxnId="{199F5508-7359-134C-A241-8CC67A23AC89}">
      <dgm:prSet/>
      <dgm:spPr/>
      <dgm:t>
        <a:bodyPr/>
        <a:lstStyle/>
        <a:p>
          <a:endParaRPr lang="en-US"/>
        </a:p>
      </dgm:t>
    </dgm:pt>
    <dgm:pt modelId="{136A7F17-716C-1A40-B05C-66DC9343EB1F}" type="sibTrans" cxnId="{199F5508-7359-134C-A241-8CC67A23AC89}">
      <dgm:prSet/>
      <dgm:spPr>
        <a:solidFill>
          <a:schemeClr val="accent3">
            <a:lumMod val="75000"/>
          </a:schemeClr>
        </a:solidFill>
      </dgm:spPr>
      <dgm:t>
        <a:bodyPr/>
        <a:lstStyle/>
        <a:p>
          <a:endParaRPr lang="en-US"/>
        </a:p>
      </dgm:t>
    </dgm:pt>
    <dgm:pt modelId="{16AD8A2E-B1ED-994B-A720-8D85DB77A14E}">
      <dgm:prSet/>
      <dgm:spPr>
        <a:ln>
          <a:solidFill>
            <a:schemeClr val="accent3">
              <a:lumMod val="50000"/>
            </a:schemeClr>
          </a:solidFill>
        </a:ln>
      </dgm:spPr>
      <dgm:t>
        <a:bodyPr/>
        <a:lstStyle/>
        <a:p>
          <a:r>
            <a:rPr lang="en-US"/>
            <a:t>Signature based</a:t>
          </a:r>
          <a:endParaRPr lang="en-US" dirty="0"/>
        </a:p>
      </dgm:t>
    </dgm:pt>
    <dgm:pt modelId="{741B6F3A-3550-3D44-99B3-8C932960E449}" type="parTrans" cxnId="{0CFA3EE7-B30E-114F-A8BE-227C7859F6A7}">
      <dgm:prSet/>
      <dgm:spPr/>
      <dgm:t>
        <a:bodyPr/>
        <a:lstStyle/>
        <a:p>
          <a:endParaRPr lang="en-US"/>
        </a:p>
      </dgm:t>
    </dgm:pt>
    <dgm:pt modelId="{E13B2DF2-894F-5D46-A9B6-4078D489C551}" type="sibTrans" cxnId="{0CFA3EE7-B30E-114F-A8BE-227C7859F6A7}">
      <dgm:prSet/>
      <dgm:spPr/>
      <dgm:t>
        <a:bodyPr/>
        <a:lstStyle/>
        <a:p>
          <a:endParaRPr lang="en-US"/>
        </a:p>
      </dgm:t>
    </dgm:pt>
    <dgm:pt modelId="{F77A4EFE-0A6B-8345-8340-77B1A902EEE0}">
      <dgm:prSet/>
      <dgm:spPr>
        <a:ln>
          <a:solidFill>
            <a:schemeClr val="accent3">
              <a:lumMod val="50000"/>
            </a:schemeClr>
          </a:solidFill>
        </a:ln>
      </dgm:spPr>
      <dgm:t>
        <a:bodyPr/>
        <a:lstStyle/>
        <a:p>
          <a:r>
            <a:rPr lang="en-US"/>
            <a:t>Anomaly based</a:t>
          </a:r>
          <a:endParaRPr lang="en-US" dirty="0"/>
        </a:p>
      </dgm:t>
    </dgm:pt>
    <dgm:pt modelId="{D4BF003D-EA09-864B-9501-78A7A7F9C785}" type="parTrans" cxnId="{4182B97D-FBDB-804D-9BDA-CEE68B0568F1}">
      <dgm:prSet/>
      <dgm:spPr/>
      <dgm:t>
        <a:bodyPr/>
        <a:lstStyle/>
        <a:p>
          <a:endParaRPr lang="en-US"/>
        </a:p>
      </dgm:t>
    </dgm:pt>
    <dgm:pt modelId="{235F8A43-61B8-1A4E-876F-2311ABEF2B98}" type="sibTrans" cxnId="{4182B97D-FBDB-804D-9BDA-CEE68B0568F1}">
      <dgm:prSet/>
      <dgm:spPr/>
      <dgm:t>
        <a:bodyPr/>
        <a:lstStyle/>
        <a:p>
          <a:endParaRPr lang="en-US"/>
        </a:p>
      </dgm:t>
    </dgm:pt>
    <dgm:pt modelId="{E4B73263-1453-AD48-978E-61B53AF7EB10}">
      <dgm:prSet/>
      <dgm:spPr>
        <a:ln>
          <a:solidFill>
            <a:schemeClr val="accent3">
              <a:lumMod val="50000"/>
            </a:schemeClr>
          </a:solidFill>
        </a:ln>
      </dgm:spPr>
      <dgm:t>
        <a:bodyPr/>
        <a:lstStyle/>
        <a:p>
          <a:r>
            <a:rPr lang="en-US"/>
            <a:t>Code analysis</a:t>
          </a:r>
          <a:endParaRPr lang="en-US" dirty="0"/>
        </a:p>
      </dgm:t>
    </dgm:pt>
    <dgm:pt modelId="{59729CCC-D5AD-BF40-8004-B607C848920B}" type="parTrans" cxnId="{E9249FF9-397A-4B4B-97DC-7B9AA5C32165}">
      <dgm:prSet/>
      <dgm:spPr/>
      <dgm:t>
        <a:bodyPr/>
        <a:lstStyle/>
        <a:p>
          <a:endParaRPr lang="en-US"/>
        </a:p>
      </dgm:t>
    </dgm:pt>
    <dgm:pt modelId="{0C8F943F-6D51-1F4A-A3EC-14DDC71D2C7B}" type="sibTrans" cxnId="{E9249FF9-397A-4B4B-97DC-7B9AA5C32165}">
      <dgm:prSet/>
      <dgm:spPr/>
      <dgm:t>
        <a:bodyPr/>
        <a:lstStyle/>
        <a:p>
          <a:endParaRPr lang="en-US"/>
        </a:p>
      </dgm:t>
    </dgm:pt>
    <dgm:pt modelId="{A5EDDE4F-452F-B545-A52A-9B0A283818F9}">
      <dgm:prSet/>
      <dgm:spPr>
        <a:solidFill>
          <a:schemeClr val="accent3">
            <a:lumMod val="75000"/>
          </a:schemeClr>
        </a:solidFill>
      </dgm:spPr>
      <dgm:t>
        <a:bodyPr/>
        <a:lstStyle/>
        <a:p>
          <a:r>
            <a:rPr lang="en-US"/>
            <a:t>Run-time prevention</a:t>
          </a:r>
          <a:endParaRPr lang="en-US" dirty="0"/>
        </a:p>
      </dgm:t>
    </dgm:pt>
    <dgm:pt modelId="{B0DA5D60-F0B4-1143-AAD3-988185BEAB54}" type="parTrans" cxnId="{59697A41-C96F-334A-B883-D4BF53BB4AC6}">
      <dgm:prSet/>
      <dgm:spPr/>
      <dgm:t>
        <a:bodyPr/>
        <a:lstStyle/>
        <a:p>
          <a:endParaRPr lang="en-US"/>
        </a:p>
      </dgm:t>
    </dgm:pt>
    <dgm:pt modelId="{37EA7F2B-1551-6A4F-8630-AC9DE64BD4E1}" type="sibTrans" cxnId="{59697A41-C96F-334A-B883-D4BF53BB4AC6}">
      <dgm:prSet/>
      <dgm:spPr/>
      <dgm:t>
        <a:bodyPr/>
        <a:lstStyle/>
        <a:p>
          <a:endParaRPr lang="en-US"/>
        </a:p>
      </dgm:t>
    </dgm:pt>
    <dgm:pt modelId="{D17B0FC4-6C12-9740-ACB9-7B41414C444D}">
      <dgm:prSet/>
      <dgm:spPr>
        <a:ln>
          <a:solidFill>
            <a:schemeClr val="accent3">
              <a:lumMod val="50000"/>
            </a:schemeClr>
          </a:solidFill>
        </a:ln>
      </dgm:spPr>
      <dgm:t>
        <a:bodyPr/>
        <a:lstStyle/>
        <a:p>
          <a:r>
            <a:rPr lang="en-US"/>
            <a:t>Check queries at runtime to see if they conform to a model of expected queries</a:t>
          </a:r>
          <a:endParaRPr lang="en-US" dirty="0"/>
        </a:p>
      </dgm:t>
    </dgm:pt>
    <dgm:pt modelId="{A3659257-24E3-584E-85B6-B250B54A1BBA}" type="parTrans" cxnId="{95ADB6D5-9663-D04F-9550-BA2AE32A510F}">
      <dgm:prSet/>
      <dgm:spPr/>
      <dgm:t>
        <a:bodyPr/>
        <a:lstStyle/>
        <a:p>
          <a:endParaRPr lang="en-US"/>
        </a:p>
      </dgm:t>
    </dgm:pt>
    <dgm:pt modelId="{1D0E7A55-F337-E245-890C-86F2A8560208}" type="sibTrans" cxnId="{95ADB6D5-9663-D04F-9550-BA2AE32A510F}">
      <dgm:prSet/>
      <dgm:spPr/>
      <dgm:t>
        <a:bodyPr/>
        <a:lstStyle/>
        <a:p>
          <a:endParaRPr lang="en-US"/>
        </a:p>
      </dgm:t>
    </dgm:pt>
    <dgm:pt modelId="{61DB9F86-B90E-384E-866B-526AE45BE440}" type="pres">
      <dgm:prSet presAssocID="{4763B453-3003-BE4B-BC65-35A6048C2A70}" presName="Name0" presStyleCnt="0">
        <dgm:presLayoutVars>
          <dgm:dir/>
          <dgm:animLvl val="lvl"/>
          <dgm:resizeHandles val="exact"/>
        </dgm:presLayoutVars>
      </dgm:prSet>
      <dgm:spPr/>
    </dgm:pt>
    <dgm:pt modelId="{BCABF4FF-8D6D-074B-83D5-8A5C25F1BC94}" type="pres">
      <dgm:prSet presAssocID="{4763B453-3003-BE4B-BC65-35A6048C2A70}" presName="tSp" presStyleCnt="0"/>
      <dgm:spPr/>
    </dgm:pt>
    <dgm:pt modelId="{3B029B1F-A4F1-F14C-80EF-A08ADFEBA288}" type="pres">
      <dgm:prSet presAssocID="{4763B453-3003-BE4B-BC65-35A6048C2A70}" presName="bSp" presStyleCnt="0"/>
      <dgm:spPr/>
    </dgm:pt>
    <dgm:pt modelId="{FAB08C7B-900D-7546-9604-6F738E9CE770}" type="pres">
      <dgm:prSet presAssocID="{4763B453-3003-BE4B-BC65-35A6048C2A70}" presName="process" presStyleCnt="0"/>
      <dgm:spPr/>
    </dgm:pt>
    <dgm:pt modelId="{EDBF8DC1-6A00-2943-8D05-979BFAE404DC}" type="pres">
      <dgm:prSet presAssocID="{630159A6-ECE4-5543-B8E1-904441480A3A}" presName="composite1" presStyleCnt="0"/>
      <dgm:spPr/>
    </dgm:pt>
    <dgm:pt modelId="{14727BB0-445E-DA4D-9C9E-00F3B0710F73}" type="pres">
      <dgm:prSet presAssocID="{630159A6-ECE4-5543-B8E1-904441480A3A}" presName="dummyNode1" presStyleLbl="node1" presStyleIdx="0" presStyleCnt="3"/>
      <dgm:spPr/>
    </dgm:pt>
    <dgm:pt modelId="{427D8EEB-2049-2648-AFC6-C22C20A27F4A}" type="pres">
      <dgm:prSet presAssocID="{630159A6-ECE4-5543-B8E1-904441480A3A}" presName="childNode1" presStyleLbl="bgAcc1" presStyleIdx="0" presStyleCnt="3">
        <dgm:presLayoutVars>
          <dgm:bulletEnabled val="1"/>
        </dgm:presLayoutVars>
      </dgm:prSet>
      <dgm:spPr/>
    </dgm:pt>
    <dgm:pt modelId="{2F70247C-A04B-AD45-AC70-BE918C630478}" type="pres">
      <dgm:prSet presAssocID="{630159A6-ECE4-5543-B8E1-904441480A3A}" presName="childNode1tx" presStyleLbl="bgAcc1" presStyleIdx="0" presStyleCnt="3">
        <dgm:presLayoutVars>
          <dgm:bulletEnabled val="1"/>
        </dgm:presLayoutVars>
      </dgm:prSet>
      <dgm:spPr/>
    </dgm:pt>
    <dgm:pt modelId="{33A75B8A-063E-3442-9A98-7A55C4BAC8A9}" type="pres">
      <dgm:prSet presAssocID="{630159A6-ECE4-5543-B8E1-904441480A3A}" presName="parentNode1" presStyleLbl="node1" presStyleIdx="0" presStyleCnt="3">
        <dgm:presLayoutVars>
          <dgm:chMax val="1"/>
          <dgm:bulletEnabled val="1"/>
        </dgm:presLayoutVars>
      </dgm:prSet>
      <dgm:spPr/>
    </dgm:pt>
    <dgm:pt modelId="{C571D011-0A28-9940-AF71-FA5AF3F2B7B4}" type="pres">
      <dgm:prSet presAssocID="{630159A6-ECE4-5543-B8E1-904441480A3A}" presName="connSite1" presStyleCnt="0"/>
      <dgm:spPr/>
    </dgm:pt>
    <dgm:pt modelId="{36B41190-F35A-FA4E-BE30-2333622E25B8}" type="pres">
      <dgm:prSet presAssocID="{02AA66DA-C627-DE4F-A739-0F7DFC9D933E}" presName="Name9" presStyleLbl="sibTrans2D1" presStyleIdx="0" presStyleCnt="2" custLinFactNeighborX="39626" custLinFactNeighborY="-18622"/>
      <dgm:spPr/>
    </dgm:pt>
    <dgm:pt modelId="{D9F6B144-7ACD-0141-8EAB-F7E7DF936771}" type="pres">
      <dgm:prSet presAssocID="{B0FF0038-6463-BC40-898A-D61307F146A9}" presName="composite2" presStyleCnt="0"/>
      <dgm:spPr/>
    </dgm:pt>
    <dgm:pt modelId="{F79BD0B0-F83A-E04D-94D4-10790FC27832}" type="pres">
      <dgm:prSet presAssocID="{B0FF0038-6463-BC40-898A-D61307F146A9}" presName="dummyNode2" presStyleLbl="node1" presStyleIdx="0" presStyleCnt="3"/>
      <dgm:spPr/>
    </dgm:pt>
    <dgm:pt modelId="{825BAB85-B5AC-C240-B731-B8A3809F9D5A}" type="pres">
      <dgm:prSet presAssocID="{B0FF0038-6463-BC40-898A-D61307F146A9}" presName="childNode2" presStyleLbl="bgAcc1" presStyleIdx="1" presStyleCnt="3">
        <dgm:presLayoutVars>
          <dgm:bulletEnabled val="1"/>
        </dgm:presLayoutVars>
      </dgm:prSet>
      <dgm:spPr/>
    </dgm:pt>
    <dgm:pt modelId="{26FC9599-7422-714F-B624-A5FFEAC53482}" type="pres">
      <dgm:prSet presAssocID="{B0FF0038-6463-BC40-898A-D61307F146A9}" presName="childNode2tx" presStyleLbl="bgAcc1" presStyleIdx="1" presStyleCnt="3">
        <dgm:presLayoutVars>
          <dgm:bulletEnabled val="1"/>
        </dgm:presLayoutVars>
      </dgm:prSet>
      <dgm:spPr/>
    </dgm:pt>
    <dgm:pt modelId="{40FD0C39-A57B-4746-83D5-D73CAC789D9D}" type="pres">
      <dgm:prSet presAssocID="{B0FF0038-6463-BC40-898A-D61307F146A9}" presName="parentNode2" presStyleLbl="node1" presStyleIdx="1" presStyleCnt="3">
        <dgm:presLayoutVars>
          <dgm:chMax val="0"/>
          <dgm:bulletEnabled val="1"/>
        </dgm:presLayoutVars>
      </dgm:prSet>
      <dgm:spPr/>
    </dgm:pt>
    <dgm:pt modelId="{20679EA1-1643-7743-A266-9F78A260C104}" type="pres">
      <dgm:prSet presAssocID="{B0FF0038-6463-BC40-898A-D61307F146A9}" presName="connSite2" presStyleCnt="0"/>
      <dgm:spPr/>
    </dgm:pt>
    <dgm:pt modelId="{079A0B5B-F15E-4046-9140-9BDD7C7AACA6}" type="pres">
      <dgm:prSet presAssocID="{136A7F17-716C-1A40-B05C-66DC9343EB1F}" presName="Name18" presStyleLbl="sibTrans2D1" presStyleIdx="1" presStyleCnt="2" custLinFactNeighborX="33901" custLinFactNeighborY="13942"/>
      <dgm:spPr/>
    </dgm:pt>
    <dgm:pt modelId="{5AAC19E9-AE2B-CA48-8544-B8C2C4EFA8CC}" type="pres">
      <dgm:prSet presAssocID="{A5EDDE4F-452F-B545-A52A-9B0A283818F9}" presName="composite1" presStyleCnt="0"/>
      <dgm:spPr/>
    </dgm:pt>
    <dgm:pt modelId="{19F59F81-2788-7E47-B3F8-3E32F0136CBE}" type="pres">
      <dgm:prSet presAssocID="{A5EDDE4F-452F-B545-A52A-9B0A283818F9}" presName="dummyNode1" presStyleLbl="node1" presStyleIdx="1" presStyleCnt="3"/>
      <dgm:spPr/>
    </dgm:pt>
    <dgm:pt modelId="{E95E5B31-3BA2-A045-AC9E-494CFC95ED76}" type="pres">
      <dgm:prSet presAssocID="{A5EDDE4F-452F-B545-A52A-9B0A283818F9}" presName="childNode1" presStyleLbl="bgAcc1" presStyleIdx="2" presStyleCnt="3">
        <dgm:presLayoutVars>
          <dgm:bulletEnabled val="1"/>
        </dgm:presLayoutVars>
      </dgm:prSet>
      <dgm:spPr/>
    </dgm:pt>
    <dgm:pt modelId="{D6927B3F-93FF-B241-A8CC-88E182CBC191}" type="pres">
      <dgm:prSet presAssocID="{A5EDDE4F-452F-B545-A52A-9B0A283818F9}" presName="childNode1tx" presStyleLbl="bgAcc1" presStyleIdx="2" presStyleCnt="3">
        <dgm:presLayoutVars>
          <dgm:bulletEnabled val="1"/>
        </dgm:presLayoutVars>
      </dgm:prSet>
      <dgm:spPr/>
    </dgm:pt>
    <dgm:pt modelId="{54341ACF-E68C-CA4B-900B-389E6B4A70FE}" type="pres">
      <dgm:prSet presAssocID="{A5EDDE4F-452F-B545-A52A-9B0A283818F9}" presName="parentNode1" presStyleLbl="node1" presStyleIdx="2" presStyleCnt="3">
        <dgm:presLayoutVars>
          <dgm:chMax val="1"/>
          <dgm:bulletEnabled val="1"/>
        </dgm:presLayoutVars>
      </dgm:prSet>
      <dgm:spPr/>
    </dgm:pt>
    <dgm:pt modelId="{0F171057-04C2-DD4F-9621-9E7128365318}" type="pres">
      <dgm:prSet presAssocID="{A5EDDE4F-452F-B545-A52A-9B0A283818F9}" presName="connSite1" presStyleCnt="0"/>
      <dgm:spPr/>
    </dgm:pt>
  </dgm:ptLst>
  <dgm:cxnLst>
    <dgm:cxn modelId="{72DA2F03-F8D9-AF4A-AC82-2B67E6C46349}" type="presOf" srcId="{16AD8A2E-B1ED-994B-A720-8D85DB77A14E}" destId="{26FC9599-7422-714F-B624-A5FFEAC53482}" srcOrd="1" destOrd="0" presId="urn:microsoft.com/office/officeart/2005/8/layout/hProcess4"/>
    <dgm:cxn modelId="{199F5508-7359-134C-A241-8CC67A23AC89}" srcId="{4763B453-3003-BE4B-BC65-35A6048C2A70}" destId="{B0FF0038-6463-BC40-898A-D61307F146A9}" srcOrd="1" destOrd="0" parTransId="{3A9C8B28-6C7B-F54A-A80D-64EEB6FCEECE}" sibTransId="{136A7F17-716C-1A40-B05C-66DC9343EB1F}"/>
    <dgm:cxn modelId="{61DF410C-8DD3-EA4E-B74A-3C984F20800A}" type="presOf" srcId="{E4B73263-1453-AD48-978E-61B53AF7EB10}" destId="{825BAB85-B5AC-C240-B731-B8A3809F9D5A}" srcOrd="0" destOrd="2" presId="urn:microsoft.com/office/officeart/2005/8/layout/hProcess4"/>
    <dgm:cxn modelId="{2CEAD40E-052A-1F44-AD2E-A40574763862}" type="presOf" srcId="{4C26F655-A7BD-BB4A-B322-1F076A5EF829}" destId="{2F70247C-A04B-AD45-AC70-BE918C630478}" srcOrd="1" destOrd="1" presId="urn:microsoft.com/office/officeart/2005/8/layout/hProcess4"/>
    <dgm:cxn modelId="{C1341412-403B-0E4A-B774-07D09EED2CD7}" type="presOf" srcId="{B0FF0038-6463-BC40-898A-D61307F146A9}" destId="{40FD0C39-A57B-4746-83D5-D73CAC789D9D}" srcOrd="0" destOrd="0" presId="urn:microsoft.com/office/officeart/2005/8/layout/hProcess4"/>
    <dgm:cxn modelId="{25963E15-D603-1647-8220-7BE05D0D430B}" type="presOf" srcId="{16AD8A2E-B1ED-994B-A720-8D85DB77A14E}" destId="{825BAB85-B5AC-C240-B731-B8A3809F9D5A}" srcOrd="0" destOrd="0" presId="urn:microsoft.com/office/officeart/2005/8/layout/hProcess4"/>
    <dgm:cxn modelId="{9B4DB72A-D94E-494B-8334-BB29A6627A56}" type="presOf" srcId="{7D7C3A43-F465-E542-BF27-2202196AB575}" destId="{2F70247C-A04B-AD45-AC70-BE918C630478}" srcOrd="1" destOrd="2" presId="urn:microsoft.com/office/officeart/2005/8/layout/hProcess4"/>
    <dgm:cxn modelId="{B2920237-DF8B-FA4D-B51D-4FC22C4BCD58}" type="presOf" srcId="{F77A4EFE-0A6B-8345-8340-77B1A902EEE0}" destId="{26FC9599-7422-714F-B624-A5FFEAC53482}" srcOrd="1" destOrd="1" presId="urn:microsoft.com/office/officeart/2005/8/layout/hProcess4"/>
    <dgm:cxn modelId="{59697A41-C96F-334A-B883-D4BF53BB4AC6}" srcId="{4763B453-3003-BE4B-BC65-35A6048C2A70}" destId="{A5EDDE4F-452F-B545-A52A-9B0A283818F9}" srcOrd="2" destOrd="0" parTransId="{B0DA5D60-F0B4-1143-AAD3-988185BEAB54}" sibTransId="{37EA7F2B-1551-6A4F-8630-AC9DE64BD4E1}"/>
    <dgm:cxn modelId="{1B355849-EC58-C844-AFE9-15EAD29CCA3E}" type="presOf" srcId="{572EE7DF-398B-A543-9D3E-3EA859DEEC12}" destId="{2F70247C-A04B-AD45-AC70-BE918C630478}" srcOrd="1" destOrd="0" presId="urn:microsoft.com/office/officeart/2005/8/layout/hProcess4"/>
    <dgm:cxn modelId="{3F16CA6B-0915-CD40-9DB2-FC0EF643FD31}" type="presOf" srcId="{D17B0FC4-6C12-9740-ACB9-7B41414C444D}" destId="{D6927B3F-93FF-B241-A8CC-88E182CBC191}" srcOrd="1" destOrd="0" presId="urn:microsoft.com/office/officeart/2005/8/layout/hProcess4"/>
    <dgm:cxn modelId="{17E9B36F-B19F-0A4B-B52E-4F669151ECBD}" type="presOf" srcId="{136A7F17-716C-1A40-B05C-66DC9343EB1F}" destId="{079A0B5B-F15E-4046-9140-9BDD7C7AACA6}" srcOrd="0" destOrd="0" presId="urn:microsoft.com/office/officeart/2005/8/layout/hProcess4"/>
    <dgm:cxn modelId="{A273417B-EDD0-AD4C-8126-FF54F7DBC1CF}" type="presOf" srcId="{572EE7DF-398B-A543-9D3E-3EA859DEEC12}" destId="{427D8EEB-2049-2648-AFC6-C22C20A27F4A}" srcOrd="0" destOrd="0" presId="urn:microsoft.com/office/officeart/2005/8/layout/hProcess4"/>
    <dgm:cxn modelId="{4182B97D-FBDB-804D-9BDA-CEE68B0568F1}" srcId="{B0FF0038-6463-BC40-898A-D61307F146A9}" destId="{F77A4EFE-0A6B-8345-8340-77B1A902EEE0}" srcOrd="1" destOrd="0" parTransId="{D4BF003D-EA09-864B-9501-78A7A7F9C785}" sibTransId="{235F8A43-61B8-1A4E-876F-2311ABEF2B98}"/>
    <dgm:cxn modelId="{70347F82-569D-1844-AD7B-1F1109BEB84D}" type="presOf" srcId="{4C26F655-A7BD-BB4A-B322-1F076A5EF829}" destId="{427D8EEB-2049-2648-AFC6-C22C20A27F4A}" srcOrd="0" destOrd="1" presId="urn:microsoft.com/office/officeart/2005/8/layout/hProcess4"/>
    <dgm:cxn modelId="{B52B0E83-D188-9445-9FCC-E4EE96A618EC}" type="presOf" srcId="{02AA66DA-C627-DE4F-A739-0F7DFC9D933E}" destId="{36B41190-F35A-FA4E-BE30-2333622E25B8}" srcOrd="0" destOrd="0" presId="urn:microsoft.com/office/officeart/2005/8/layout/hProcess4"/>
    <dgm:cxn modelId="{4D6F4783-5361-5247-A365-961F62E6E41D}" type="presOf" srcId="{7D7C3A43-F465-E542-BF27-2202196AB575}" destId="{427D8EEB-2049-2648-AFC6-C22C20A27F4A}" srcOrd="0" destOrd="2" presId="urn:microsoft.com/office/officeart/2005/8/layout/hProcess4"/>
    <dgm:cxn modelId="{77A7D689-5980-6C42-AFE2-BF990DC24B90}" type="presOf" srcId="{E4B73263-1453-AD48-978E-61B53AF7EB10}" destId="{26FC9599-7422-714F-B624-A5FFEAC53482}" srcOrd="1" destOrd="2" presId="urn:microsoft.com/office/officeart/2005/8/layout/hProcess4"/>
    <dgm:cxn modelId="{D64E6A8B-7FFB-A74D-9265-AA3AADD620AF}" srcId="{630159A6-ECE4-5543-B8E1-904441480A3A}" destId="{4C26F655-A7BD-BB4A-B322-1F076A5EF829}" srcOrd="1" destOrd="0" parTransId="{755531A6-5226-BB42-AE92-D3935260ED55}" sibTransId="{21290E9B-F85B-EF40-944C-A8DC48F3D286}"/>
    <dgm:cxn modelId="{9C517C95-14FF-D149-BC77-A85A154F33FD}" srcId="{630159A6-ECE4-5543-B8E1-904441480A3A}" destId="{572EE7DF-398B-A543-9D3E-3EA859DEEC12}" srcOrd="0" destOrd="0" parTransId="{E21FE3DD-6B0A-4642-86B1-8147F147EEDB}" sibTransId="{0789279E-D7BC-8B49-A23D-8ADA0C3861CE}"/>
    <dgm:cxn modelId="{DA7D53A8-1501-C148-9FD3-84A0CB36A04D}" type="presOf" srcId="{F77A4EFE-0A6B-8345-8340-77B1A902EEE0}" destId="{825BAB85-B5AC-C240-B731-B8A3809F9D5A}" srcOrd="0" destOrd="1" presId="urn:microsoft.com/office/officeart/2005/8/layout/hProcess4"/>
    <dgm:cxn modelId="{67F727AF-BCD1-4040-BC15-ED2BD028E8A3}" type="presOf" srcId="{630159A6-ECE4-5543-B8E1-904441480A3A}" destId="{33A75B8A-063E-3442-9A98-7A55C4BAC8A9}" srcOrd="0" destOrd="0" presId="urn:microsoft.com/office/officeart/2005/8/layout/hProcess4"/>
    <dgm:cxn modelId="{AD3FADBE-D043-704E-B9B5-B8A9257F7BE0}" srcId="{630159A6-ECE4-5543-B8E1-904441480A3A}" destId="{7D7C3A43-F465-E542-BF27-2202196AB575}" srcOrd="2" destOrd="0" parTransId="{116989C2-41B6-7D41-8B71-FD8370969BC5}" sibTransId="{5684C3CE-D5E0-CA4A-BCC8-A3A92804611F}"/>
    <dgm:cxn modelId="{1047AEC1-882D-B54F-B1B6-AEC81B8E4D1A}" srcId="{4763B453-3003-BE4B-BC65-35A6048C2A70}" destId="{630159A6-ECE4-5543-B8E1-904441480A3A}" srcOrd="0" destOrd="0" parTransId="{E5017DA0-3D4F-A24B-995A-94A1F5027FAD}" sibTransId="{02AA66DA-C627-DE4F-A739-0F7DFC9D933E}"/>
    <dgm:cxn modelId="{151DEACF-3419-0142-9291-268C45B0C4AC}" type="presOf" srcId="{A5EDDE4F-452F-B545-A52A-9B0A283818F9}" destId="{54341ACF-E68C-CA4B-900B-389E6B4A70FE}" srcOrd="0" destOrd="0" presId="urn:microsoft.com/office/officeart/2005/8/layout/hProcess4"/>
    <dgm:cxn modelId="{95ADB6D5-9663-D04F-9550-BA2AE32A510F}" srcId="{A5EDDE4F-452F-B545-A52A-9B0A283818F9}" destId="{D17B0FC4-6C12-9740-ACB9-7B41414C444D}" srcOrd="0" destOrd="0" parTransId="{A3659257-24E3-584E-85B6-B250B54A1BBA}" sibTransId="{1D0E7A55-F337-E245-890C-86F2A8560208}"/>
    <dgm:cxn modelId="{B571FDD5-653F-E74E-84FF-C2BBDC4CE6C3}" type="presOf" srcId="{4763B453-3003-BE4B-BC65-35A6048C2A70}" destId="{61DB9F86-B90E-384E-866B-526AE45BE440}" srcOrd="0" destOrd="0" presId="urn:microsoft.com/office/officeart/2005/8/layout/hProcess4"/>
    <dgm:cxn modelId="{0CFA3EE7-B30E-114F-A8BE-227C7859F6A7}" srcId="{B0FF0038-6463-BC40-898A-D61307F146A9}" destId="{16AD8A2E-B1ED-994B-A720-8D85DB77A14E}" srcOrd="0" destOrd="0" parTransId="{741B6F3A-3550-3D44-99B3-8C932960E449}" sibTransId="{E13B2DF2-894F-5D46-A9B6-4078D489C551}"/>
    <dgm:cxn modelId="{E9249FF9-397A-4B4B-97DC-7B9AA5C32165}" srcId="{B0FF0038-6463-BC40-898A-D61307F146A9}" destId="{E4B73263-1453-AD48-978E-61B53AF7EB10}" srcOrd="2" destOrd="0" parTransId="{59729CCC-D5AD-BF40-8004-B607C848920B}" sibTransId="{0C8F943F-6D51-1F4A-A3EC-14DDC71D2C7B}"/>
    <dgm:cxn modelId="{59B9A8FE-E365-7B48-803A-15ACC19A5693}" type="presOf" srcId="{D17B0FC4-6C12-9740-ACB9-7B41414C444D}" destId="{E95E5B31-3BA2-A045-AC9E-494CFC95ED76}" srcOrd="0" destOrd="0" presId="urn:microsoft.com/office/officeart/2005/8/layout/hProcess4"/>
    <dgm:cxn modelId="{EA7E90ED-2CA5-E947-BF63-6A7429AFD9FD}" type="presParOf" srcId="{61DB9F86-B90E-384E-866B-526AE45BE440}" destId="{BCABF4FF-8D6D-074B-83D5-8A5C25F1BC94}" srcOrd="0" destOrd="0" presId="urn:microsoft.com/office/officeart/2005/8/layout/hProcess4"/>
    <dgm:cxn modelId="{653024C5-1D8F-6E44-B891-B67E8BE18978}" type="presParOf" srcId="{61DB9F86-B90E-384E-866B-526AE45BE440}" destId="{3B029B1F-A4F1-F14C-80EF-A08ADFEBA288}" srcOrd="1" destOrd="0" presId="urn:microsoft.com/office/officeart/2005/8/layout/hProcess4"/>
    <dgm:cxn modelId="{3BDE70A6-073B-854E-AD66-2F64423BFC88}" type="presParOf" srcId="{61DB9F86-B90E-384E-866B-526AE45BE440}" destId="{FAB08C7B-900D-7546-9604-6F738E9CE770}" srcOrd="2" destOrd="0" presId="urn:microsoft.com/office/officeart/2005/8/layout/hProcess4"/>
    <dgm:cxn modelId="{5E96974B-4E38-554C-9385-4873D1F63D6B}" type="presParOf" srcId="{FAB08C7B-900D-7546-9604-6F738E9CE770}" destId="{EDBF8DC1-6A00-2943-8D05-979BFAE404DC}" srcOrd="0" destOrd="0" presId="urn:microsoft.com/office/officeart/2005/8/layout/hProcess4"/>
    <dgm:cxn modelId="{63324E27-6EA5-D141-A070-4B853F8DE0CC}" type="presParOf" srcId="{EDBF8DC1-6A00-2943-8D05-979BFAE404DC}" destId="{14727BB0-445E-DA4D-9C9E-00F3B0710F73}" srcOrd="0" destOrd="0" presId="urn:microsoft.com/office/officeart/2005/8/layout/hProcess4"/>
    <dgm:cxn modelId="{C551A744-1169-0540-BC29-AED28EBC97BC}" type="presParOf" srcId="{EDBF8DC1-6A00-2943-8D05-979BFAE404DC}" destId="{427D8EEB-2049-2648-AFC6-C22C20A27F4A}" srcOrd="1" destOrd="0" presId="urn:microsoft.com/office/officeart/2005/8/layout/hProcess4"/>
    <dgm:cxn modelId="{6EB94BF1-3E43-DC49-93EB-CFD07C2B459C}" type="presParOf" srcId="{EDBF8DC1-6A00-2943-8D05-979BFAE404DC}" destId="{2F70247C-A04B-AD45-AC70-BE918C630478}" srcOrd="2" destOrd="0" presId="urn:microsoft.com/office/officeart/2005/8/layout/hProcess4"/>
    <dgm:cxn modelId="{38142C69-2EA5-E943-A4C6-C349ED063EC8}" type="presParOf" srcId="{EDBF8DC1-6A00-2943-8D05-979BFAE404DC}" destId="{33A75B8A-063E-3442-9A98-7A55C4BAC8A9}" srcOrd="3" destOrd="0" presId="urn:microsoft.com/office/officeart/2005/8/layout/hProcess4"/>
    <dgm:cxn modelId="{F9459B90-10F0-5744-B8BB-CF2561A2CEC1}" type="presParOf" srcId="{EDBF8DC1-6A00-2943-8D05-979BFAE404DC}" destId="{C571D011-0A28-9940-AF71-FA5AF3F2B7B4}" srcOrd="4" destOrd="0" presId="urn:microsoft.com/office/officeart/2005/8/layout/hProcess4"/>
    <dgm:cxn modelId="{26DB41EA-6166-8842-96A4-0AB900FB22DD}" type="presParOf" srcId="{FAB08C7B-900D-7546-9604-6F738E9CE770}" destId="{36B41190-F35A-FA4E-BE30-2333622E25B8}" srcOrd="1" destOrd="0" presId="urn:microsoft.com/office/officeart/2005/8/layout/hProcess4"/>
    <dgm:cxn modelId="{17D7F027-F95C-A842-84D6-9E0BD54264AD}" type="presParOf" srcId="{FAB08C7B-900D-7546-9604-6F738E9CE770}" destId="{D9F6B144-7ACD-0141-8EAB-F7E7DF936771}" srcOrd="2" destOrd="0" presId="urn:microsoft.com/office/officeart/2005/8/layout/hProcess4"/>
    <dgm:cxn modelId="{A0CBC087-0D99-4A45-9C36-08E5D6EB539F}" type="presParOf" srcId="{D9F6B144-7ACD-0141-8EAB-F7E7DF936771}" destId="{F79BD0B0-F83A-E04D-94D4-10790FC27832}" srcOrd="0" destOrd="0" presId="urn:microsoft.com/office/officeart/2005/8/layout/hProcess4"/>
    <dgm:cxn modelId="{208B6EAD-E84D-3B45-9847-F5F9E1CF55C0}" type="presParOf" srcId="{D9F6B144-7ACD-0141-8EAB-F7E7DF936771}" destId="{825BAB85-B5AC-C240-B731-B8A3809F9D5A}" srcOrd="1" destOrd="0" presId="urn:microsoft.com/office/officeart/2005/8/layout/hProcess4"/>
    <dgm:cxn modelId="{2070A4D7-AA3D-D643-B66A-6A5AA8B080D4}" type="presParOf" srcId="{D9F6B144-7ACD-0141-8EAB-F7E7DF936771}" destId="{26FC9599-7422-714F-B624-A5FFEAC53482}" srcOrd="2" destOrd="0" presId="urn:microsoft.com/office/officeart/2005/8/layout/hProcess4"/>
    <dgm:cxn modelId="{B97F3BD5-0399-744C-8416-5FF106E353FC}" type="presParOf" srcId="{D9F6B144-7ACD-0141-8EAB-F7E7DF936771}" destId="{40FD0C39-A57B-4746-83D5-D73CAC789D9D}" srcOrd="3" destOrd="0" presId="urn:microsoft.com/office/officeart/2005/8/layout/hProcess4"/>
    <dgm:cxn modelId="{502B8E55-7BD6-E546-BF4E-AE10266D044E}" type="presParOf" srcId="{D9F6B144-7ACD-0141-8EAB-F7E7DF936771}" destId="{20679EA1-1643-7743-A266-9F78A260C104}" srcOrd="4" destOrd="0" presId="urn:microsoft.com/office/officeart/2005/8/layout/hProcess4"/>
    <dgm:cxn modelId="{8B7EAA39-CF83-4046-9D00-7BFE72C27124}" type="presParOf" srcId="{FAB08C7B-900D-7546-9604-6F738E9CE770}" destId="{079A0B5B-F15E-4046-9140-9BDD7C7AACA6}" srcOrd="3" destOrd="0" presId="urn:microsoft.com/office/officeart/2005/8/layout/hProcess4"/>
    <dgm:cxn modelId="{1EA550BA-C775-AA43-96D5-5422EABFDA12}" type="presParOf" srcId="{FAB08C7B-900D-7546-9604-6F738E9CE770}" destId="{5AAC19E9-AE2B-CA48-8544-B8C2C4EFA8CC}" srcOrd="4" destOrd="0" presId="urn:microsoft.com/office/officeart/2005/8/layout/hProcess4"/>
    <dgm:cxn modelId="{193EC68B-ACAA-4F4F-9A54-DF71F28726AE}" type="presParOf" srcId="{5AAC19E9-AE2B-CA48-8544-B8C2C4EFA8CC}" destId="{19F59F81-2788-7E47-B3F8-3E32F0136CBE}" srcOrd="0" destOrd="0" presId="urn:microsoft.com/office/officeart/2005/8/layout/hProcess4"/>
    <dgm:cxn modelId="{2D265FB4-A705-0A4B-BCD2-D3AC369553F4}" type="presParOf" srcId="{5AAC19E9-AE2B-CA48-8544-B8C2C4EFA8CC}" destId="{E95E5B31-3BA2-A045-AC9E-494CFC95ED76}" srcOrd="1" destOrd="0" presId="urn:microsoft.com/office/officeart/2005/8/layout/hProcess4"/>
    <dgm:cxn modelId="{92BCFE68-93E3-D340-BFCB-4ACBBBD57A5A}" type="presParOf" srcId="{5AAC19E9-AE2B-CA48-8544-B8C2C4EFA8CC}" destId="{D6927B3F-93FF-B241-A8CC-88E182CBC191}" srcOrd="2" destOrd="0" presId="urn:microsoft.com/office/officeart/2005/8/layout/hProcess4"/>
    <dgm:cxn modelId="{5559A9E7-9945-C247-8786-66D2572B8F78}" type="presParOf" srcId="{5AAC19E9-AE2B-CA48-8544-B8C2C4EFA8CC}" destId="{54341ACF-E68C-CA4B-900B-389E6B4A70FE}" srcOrd="3" destOrd="0" presId="urn:microsoft.com/office/officeart/2005/8/layout/hProcess4"/>
    <dgm:cxn modelId="{102F8A4E-F4DF-4149-B4A5-8B85F924E5C3}" type="presParOf" srcId="{5AAC19E9-AE2B-CA48-8544-B8C2C4EFA8CC}" destId="{0F171057-04C2-DD4F-9621-9E712836531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0DC1C5-AE1D-0848-9016-18A40D12B7F8}"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F774AE7D-BD23-E04E-9EEF-B3AE48BF442B}">
      <dgm:prSet/>
      <dgm:spPr>
        <a:solidFill>
          <a:schemeClr val="tx2">
            <a:lumMod val="75000"/>
          </a:schemeClr>
        </a:solidFill>
        <a:ln w="25400">
          <a:solidFill>
            <a:schemeClr val="bg1"/>
          </a:solidFill>
        </a:ln>
      </dgm:spPr>
      <dgm:t>
        <a:bodyPr/>
        <a:lstStyle/>
        <a:p>
          <a:pPr rtl="0"/>
          <a:r>
            <a:rPr lang="en-US" b="1" dirty="0">
              <a:solidFill>
                <a:schemeClr val="bg1"/>
              </a:solidFill>
            </a:rPr>
            <a:t>Database access control system determines:</a:t>
          </a:r>
          <a:endParaRPr lang="en-US" dirty="0">
            <a:solidFill>
              <a:schemeClr val="bg1"/>
            </a:solidFill>
          </a:endParaRPr>
        </a:p>
      </dgm:t>
    </dgm:pt>
    <dgm:pt modelId="{C987D3B0-D736-394F-AE91-3EF70DF6CDFA}" type="parTrans" cxnId="{6177823B-B89C-4F43-A69D-E6976702F1CA}">
      <dgm:prSet/>
      <dgm:spPr/>
      <dgm:t>
        <a:bodyPr/>
        <a:lstStyle/>
        <a:p>
          <a:endParaRPr lang="en-US"/>
        </a:p>
      </dgm:t>
    </dgm:pt>
    <dgm:pt modelId="{A8817683-5C99-794C-B1D1-F123710528D9}" type="sibTrans" cxnId="{6177823B-B89C-4F43-A69D-E6976702F1CA}">
      <dgm:prSet/>
      <dgm:spPr/>
      <dgm:t>
        <a:bodyPr/>
        <a:lstStyle/>
        <a:p>
          <a:endParaRPr lang="en-US"/>
        </a:p>
      </dgm:t>
    </dgm:pt>
    <dgm:pt modelId="{62E2169F-C878-C043-A33B-924666554428}">
      <dgm:prSet/>
      <dgm:spPr>
        <a:ln w="25400">
          <a:solidFill>
            <a:schemeClr val="bg1"/>
          </a:solidFill>
        </a:ln>
      </dgm:spPr>
      <dgm:t>
        <a:bodyPr/>
        <a:lstStyle/>
        <a:p>
          <a:pPr rtl="0"/>
          <a:r>
            <a:rPr lang="en-US" b="1" dirty="0"/>
            <a:t>If the user has access to the entire database or just portions of it</a:t>
          </a:r>
          <a:endParaRPr lang="en-US" dirty="0"/>
        </a:p>
      </dgm:t>
    </dgm:pt>
    <dgm:pt modelId="{AC793626-DCB5-814F-9E69-0EB4F76967D1}" type="parTrans" cxnId="{70C14049-91BC-B944-B89C-2CDE6C2FD8A9}">
      <dgm:prSet/>
      <dgm:spPr>
        <a:solidFill>
          <a:schemeClr val="accent1"/>
        </a:solidFill>
      </dgm:spPr>
      <dgm:t>
        <a:bodyPr/>
        <a:lstStyle/>
        <a:p>
          <a:endParaRPr lang="en-US"/>
        </a:p>
      </dgm:t>
    </dgm:pt>
    <dgm:pt modelId="{8A40CE69-350E-C443-9483-3F1B5D22964A}" type="sibTrans" cxnId="{70C14049-91BC-B944-B89C-2CDE6C2FD8A9}">
      <dgm:prSet/>
      <dgm:spPr>
        <a:solidFill>
          <a:schemeClr val="accent1"/>
        </a:solidFill>
      </dgm:spPr>
      <dgm:t>
        <a:bodyPr/>
        <a:lstStyle/>
        <a:p>
          <a:endParaRPr lang="en-US"/>
        </a:p>
      </dgm:t>
    </dgm:pt>
    <dgm:pt modelId="{3A7DE87B-FC8F-F042-A3A2-5A5885E21F55}">
      <dgm:prSet/>
      <dgm:spPr>
        <a:ln w="25400">
          <a:solidFill>
            <a:schemeClr val="bg1"/>
          </a:solidFill>
        </a:ln>
      </dgm:spPr>
      <dgm:t>
        <a:bodyPr/>
        <a:lstStyle/>
        <a:p>
          <a:pPr rtl="0"/>
          <a:r>
            <a:rPr lang="en-US" b="1" dirty="0"/>
            <a:t>What access rights the user has (create, insert, delete, update, read, write)</a:t>
          </a:r>
          <a:endParaRPr lang="en-US" dirty="0"/>
        </a:p>
      </dgm:t>
    </dgm:pt>
    <dgm:pt modelId="{2354BB83-68C6-7849-8B3C-6B33C7EE8F73}" type="parTrans" cxnId="{C977E433-8C05-0845-8833-2752B7BA0E6C}">
      <dgm:prSet/>
      <dgm:spPr/>
      <dgm:t>
        <a:bodyPr/>
        <a:lstStyle/>
        <a:p>
          <a:endParaRPr lang="en-US"/>
        </a:p>
      </dgm:t>
    </dgm:pt>
    <dgm:pt modelId="{DA30F3A1-34CC-1D49-A6AA-6D5815CFFFB1}" type="sibTrans" cxnId="{C977E433-8C05-0845-8833-2752B7BA0E6C}">
      <dgm:prSet/>
      <dgm:spPr/>
      <dgm:t>
        <a:bodyPr/>
        <a:lstStyle/>
        <a:p>
          <a:endParaRPr lang="en-US"/>
        </a:p>
      </dgm:t>
    </dgm:pt>
    <dgm:pt modelId="{CF9ED469-24BB-8E4E-9A48-BF019A27B1B2}">
      <dgm:prSet/>
      <dgm:spPr>
        <a:solidFill>
          <a:schemeClr val="tx2">
            <a:lumMod val="75000"/>
          </a:schemeClr>
        </a:solidFill>
        <a:ln w="25400">
          <a:solidFill>
            <a:schemeClr val="bg1"/>
          </a:solidFill>
        </a:ln>
      </dgm:spPr>
      <dgm:t>
        <a:bodyPr/>
        <a:lstStyle/>
        <a:p>
          <a:pPr rtl="0"/>
          <a:r>
            <a:rPr lang="en-US" b="1" dirty="0">
              <a:solidFill>
                <a:srgbClr val="000000"/>
              </a:solidFill>
            </a:rPr>
            <a:t>Can support a range of administrative policies</a:t>
          </a:r>
          <a:endParaRPr lang="en-US" dirty="0">
            <a:solidFill>
              <a:srgbClr val="000000"/>
            </a:solidFill>
          </a:endParaRPr>
        </a:p>
      </dgm:t>
    </dgm:pt>
    <dgm:pt modelId="{568BC8F7-2973-D24A-A712-2395F82D90BE}" type="parTrans" cxnId="{0EF1B80F-C8E3-5744-8F89-E0294310D8BB}">
      <dgm:prSet/>
      <dgm:spPr/>
      <dgm:t>
        <a:bodyPr/>
        <a:lstStyle/>
        <a:p>
          <a:endParaRPr lang="en-US"/>
        </a:p>
      </dgm:t>
    </dgm:pt>
    <dgm:pt modelId="{77D2813C-9213-BA4C-BFBE-F88C6E1917CC}" type="sibTrans" cxnId="{0EF1B80F-C8E3-5744-8F89-E0294310D8BB}">
      <dgm:prSet/>
      <dgm:spPr/>
      <dgm:t>
        <a:bodyPr/>
        <a:lstStyle/>
        <a:p>
          <a:endParaRPr lang="en-US"/>
        </a:p>
      </dgm:t>
    </dgm:pt>
    <dgm:pt modelId="{7C4F428A-F8DB-EC40-A475-6DBDA6380575}">
      <dgm:prSet/>
      <dgm:spPr>
        <a:ln w="25400">
          <a:solidFill>
            <a:schemeClr val="bg1"/>
          </a:solidFill>
        </a:ln>
      </dgm:spPr>
      <dgm:t>
        <a:bodyPr/>
        <a:lstStyle/>
        <a:p>
          <a:pPr rtl="0"/>
          <a:r>
            <a:rPr lang="en-US" b="1" dirty="0"/>
            <a:t>Centralized administration</a:t>
          </a:r>
          <a:endParaRPr lang="en-US" dirty="0"/>
        </a:p>
      </dgm:t>
    </dgm:pt>
    <dgm:pt modelId="{3579225F-8382-0645-9DEC-5B58B7506EF3}" type="parTrans" cxnId="{24DD753B-F8EF-AA46-A026-6AF1D8948AFB}">
      <dgm:prSet/>
      <dgm:spPr>
        <a:solidFill>
          <a:schemeClr val="accent1"/>
        </a:solidFill>
      </dgm:spPr>
      <dgm:t>
        <a:bodyPr/>
        <a:lstStyle/>
        <a:p>
          <a:endParaRPr lang="en-US"/>
        </a:p>
      </dgm:t>
    </dgm:pt>
    <dgm:pt modelId="{7062FC6C-F862-E04E-863D-18303F0DA4BD}" type="sibTrans" cxnId="{24DD753B-F8EF-AA46-A026-6AF1D8948AFB}">
      <dgm:prSet/>
      <dgm:spPr>
        <a:solidFill>
          <a:schemeClr val="accent1"/>
        </a:solidFill>
      </dgm:spPr>
      <dgm:t>
        <a:bodyPr/>
        <a:lstStyle/>
        <a:p>
          <a:endParaRPr lang="en-US"/>
        </a:p>
      </dgm:t>
    </dgm:pt>
    <dgm:pt modelId="{C78A51F6-4E5F-B74F-B733-50176B863C6D}">
      <dgm:prSet/>
      <dgm:spPr>
        <a:ln w="25400">
          <a:solidFill>
            <a:schemeClr val="bg1"/>
          </a:solidFill>
        </a:ln>
      </dgm:spPr>
      <dgm:t>
        <a:bodyPr/>
        <a:lstStyle/>
        <a:p>
          <a:pPr rtl="0"/>
          <a:r>
            <a:rPr lang="en-US" b="1" dirty="0"/>
            <a:t>Small number of privileged users may grant and revoke access rights</a:t>
          </a:r>
          <a:endParaRPr lang="en-US" dirty="0"/>
        </a:p>
      </dgm:t>
    </dgm:pt>
    <dgm:pt modelId="{839FDDD5-EAAC-DB4B-B397-B41EE4B72BA1}" type="parTrans" cxnId="{F78545C9-217F-6949-894B-BEF7EAE5F2C0}">
      <dgm:prSet/>
      <dgm:spPr/>
      <dgm:t>
        <a:bodyPr/>
        <a:lstStyle/>
        <a:p>
          <a:endParaRPr lang="en-US"/>
        </a:p>
      </dgm:t>
    </dgm:pt>
    <dgm:pt modelId="{07DB008B-A44B-B54C-B1C0-0B853FDFF114}" type="sibTrans" cxnId="{F78545C9-217F-6949-894B-BEF7EAE5F2C0}">
      <dgm:prSet/>
      <dgm:spPr/>
      <dgm:t>
        <a:bodyPr/>
        <a:lstStyle/>
        <a:p>
          <a:endParaRPr lang="en-US"/>
        </a:p>
      </dgm:t>
    </dgm:pt>
    <dgm:pt modelId="{F3CCC854-9169-E543-87D2-AC2930F4EC5D}">
      <dgm:prSet/>
      <dgm:spPr>
        <a:ln w="25400">
          <a:solidFill>
            <a:schemeClr val="bg1"/>
          </a:solidFill>
        </a:ln>
      </dgm:spPr>
      <dgm:t>
        <a:bodyPr/>
        <a:lstStyle/>
        <a:p>
          <a:pPr rtl="0"/>
          <a:r>
            <a:rPr lang="en-US" b="1" dirty="0"/>
            <a:t>Ownership-based administration</a:t>
          </a:r>
          <a:endParaRPr lang="en-US" dirty="0"/>
        </a:p>
      </dgm:t>
    </dgm:pt>
    <dgm:pt modelId="{B52ABC47-C0C0-224A-9D21-3485167CDA24}" type="parTrans" cxnId="{5601EA34-73FB-F746-B58D-F30EDF9D1863}">
      <dgm:prSet/>
      <dgm:spPr/>
      <dgm:t>
        <a:bodyPr/>
        <a:lstStyle/>
        <a:p>
          <a:endParaRPr lang="en-US"/>
        </a:p>
      </dgm:t>
    </dgm:pt>
    <dgm:pt modelId="{BB6C4319-4C71-F54B-A791-204B39605426}" type="sibTrans" cxnId="{5601EA34-73FB-F746-B58D-F30EDF9D1863}">
      <dgm:prSet/>
      <dgm:spPr>
        <a:solidFill>
          <a:schemeClr val="accent1"/>
        </a:solidFill>
      </dgm:spPr>
      <dgm:t>
        <a:bodyPr/>
        <a:lstStyle/>
        <a:p>
          <a:endParaRPr lang="en-US"/>
        </a:p>
      </dgm:t>
    </dgm:pt>
    <dgm:pt modelId="{5A384C71-A5F0-494D-BF90-D8F49E8AF9A7}">
      <dgm:prSet/>
      <dgm:spPr>
        <a:ln w="25400">
          <a:solidFill>
            <a:schemeClr val="bg1"/>
          </a:solidFill>
        </a:ln>
      </dgm:spPr>
      <dgm:t>
        <a:bodyPr/>
        <a:lstStyle/>
        <a:p>
          <a:pPr rtl="0"/>
          <a:r>
            <a:rPr lang="en-US" b="1" dirty="0"/>
            <a:t>The creator of a table may grant and revoke access rights to the table</a:t>
          </a:r>
          <a:endParaRPr lang="en-US" dirty="0"/>
        </a:p>
      </dgm:t>
    </dgm:pt>
    <dgm:pt modelId="{5E27658A-FD50-564A-905B-013785CEAC19}" type="parTrans" cxnId="{FB12DDC9-1F9F-0347-A6D6-D7CE9A6698D6}">
      <dgm:prSet/>
      <dgm:spPr/>
      <dgm:t>
        <a:bodyPr/>
        <a:lstStyle/>
        <a:p>
          <a:endParaRPr lang="en-US"/>
        </a:p>
      </dgm:t>
    </dgm:pt>
    <dgm:pt modelId="{EDD341ED-816A-6848-B74F-516EC14A959C}" type="sibTrans" cxnId="{FB12DDC9-1F9F-0347-A6D6-D7CE9A6698D6}">
      <dgm:prSet/>
      <dgm:spPr/>
      <dgm:t>
        <a:bodyPr/>
        <a:lstStyle/>
        <a:p>
          <a:endParaRPr lang="en-US"/>
        </a:p>
      </dgm:t>
    </dgm:pt>
    <dgm:pt modelId="{D2D00EE0-E4A3-D843-A1FA-39B11F96B651}">
      <dgm:prSet/>
      <dgm:spPr>
        <a:ln w="25400">
          <a:solidFill>
            <a:schemeClr val="bg1"/>
          </a:solidFill>
        </a:ln>
      </dgm:spPr>
      <dgm:t>
        <a:bodyPr/>
        <a:lstStyle/>
        <a:p>
          <a:pPr rtl="0"/>
          <a:r>
            <a:rPr lang="en-US" b="1" dirty="0"/>
            <a:t>Decentralized administration</a:t>
          </a:r>
          <a:endParaRPr lang="en-US" dirty="0"/>
        </a:p>
      </dgm:t>
    </dgm:pt>
    <dgm:pt modelId="{BE4C1E24-31B2-D548-8A3E-B27E00DE73F4}" type="parTrans" cxnId="{14BCF641-C4B9-794F-8DE7-F3A3409F5BFD}">
      <dgm:prSet/>
      <dgm:spPr/>
      <dgm:t>
        <a:bodyPr/>
        <a:lstStyle/>
        <a:p>
          <a:endParaRPr lang="en-US"/>
        </a:p>
      </dgm:t>
    </dgm:pt>
    <dgm:pt modelId="{2474DD5B-3CCD-C944-98D9-52D400FFF10A}" type="sibTrans" cxnId="{14BCF641-C4B9-794F-8DE7-F3A3409F5BFD}">
      <dgm:prSet/>
      <dgm:spPr/>
      <dgm:t>
        <a:bodyPr/>
        <a:lstStyle/>
        <a:p>
          <a:endParaRPr lang="en-US"/>
        </a:p>
      </dgm:t>
    </dgm:pt>
    <dgm:pt modelId="{60D0FDDF-B684-7B45-8123-1DBA95B2756B}">
      <dgm:prSet/>
      <dgm:spPr>
        <a:ln w="25400">
          <a:solidFill>
            <a:schemeClr val="bg1"/>
          </a:solidFill>
        </a:ln>
      </dgm:spPr>
      <dgm:t>
        <a:bodyPr/>
        <a:lstStyle/>
        <a:p>
          <a:pPr rtl="0"/>
          <a:r>
            <a:rPr lang="en-US" b="1" dirty="0"/>
            <a:t>The owner of the table may grant and revoke authorization rights to other users, allowing them to grant and revoke access rights to the table</a:t>
          </a:r>
          <a:endParaRPr lang="en-US" dirty="0"/>
        </a:p>
      </dgm:t>
    </dgm:pt>
    <dgm:pt modelId="{EDED090E-12FD-844A-97D8-85DF8180FBC2}" type="parTrans" cxnId="{9AC62D79-716B-AF43-B560-D8CB7E4A7980}">
      <dgm:prSet/>
      <dgm:spPr/>
      <dgm:t>
        <a:bodyPr/>
        <a:lstStyle/>
        <a:p>
          <a:endParaRPr lang="en-US"/>
        </a:p>
      </dgm:t>
    </dgm:pt>
    <dgm:pt modelId="{B6A8A5E0-684C-174E-9503-08F1F8E8AC36}" type="sibTrans" cxnId="{9AC62D79-716B-AF43-B560-D8CB7E4A7980}">
      <dgm:prSet/>
      <dgm:spPr/>
      <dgm:t>
        <a:bodyPr/>
        <a:lstStyle/>
        <a:p>
          <a:endParaRPr lang="en-US"/>
        </a:p>
      </dgm:t>
    </dgm:pt>
    <dgm:pt modelId="{4C1A9531-01A5-2B47-A673-184C37C8A4B8}" type="pres">
      <dgm:prSet presAssocID="{710DC1C5-AE1D-0848-9016-18A40D12B7F8}" presName="Name0" presStyleCnt="0">
        <dgm:presLayoutVars>
          <dgm:dir/>
          <dgm:animLvl val="lvl"/>
          <dgm:resizeHandles val="exact"/>
        </dgm:presLayoutVars>
      </dgm:prSet>
      <dgm:spPr/>
    </dgm:pt>
    <dgm:pt modelId="{69FF1F2E-2568-8E48-B9E0-A4B3C7EB8138}" type="pres">
      <dgm:prSet presAssocID="{F774AE7D-BD23-E04E-9EEF-B3AE48BF442B}" presName="vertFlow" presStyleCnt="0"/>
      <dgm:spPr/>
    </dgm:pt>
    <dgm:pt modelId="{F78B6DAD-EB05-444F-8AB1-BA4931CA8374}" type="pres">
      <dgm:prSet presAssocID="{F774AE7D-BD23-E04E-9EEF-B3AE48BF442B}" presName="header" presStyleLbl="node1" presStyleIdx="0" presStyleCnt="2"/>
      <dgm:spPr/>
    </dgm:pt>
    <dgm:pt modelId="{D8B2607C-6E53-004A-909D-360372672B0A}" type="pres">
      <dgm:prSet presAssocID="{AC793626-DCB5-814F-9E69-0EB4F76967D1}" presName="parTrans" presStyleLbl="sibTrans2D1" presStyleIdx="0" presStyleCnt="5"/>
      <dgm:spPr/>
    </dgm:pt>
    <dgm:pt modelId="{3617A085-E756-C340-B729-9816B8EDC2C7}" type="pres">
      <dgm:prSet presAssocID="{62E2169F-C878-C043-A33B-924666554428}" presName="child" presStyleLbl="alignAccFollowNode1" presStyleIdx="0" presStyleCnt="5">
        <dgm:presLayoutVars>
          <dgm:chMax val="0"/>
          <dgm:bulletEnabled val="1"/>
        </dgm:presLayoutVars>
      </dgm:prSet>
      <dgm:spPr/>
    </dgm:pt>
    <dgm:pt modelId="{418A1A9B-B8EB-184C-B8AF-CA8207E8D21E}" type="pres">
      <dgm:prSet presAssocID="{8A40CE69-350E-C443-9483-3F1B5D22964A}" presName="sibTrans" presStyleLbl="sibTrans2D1" presStyleIdx="1" presStyleCnt="5"/>
      <dgm:spPr/>
    </dgm:pt>
    <dgm:pt modelId="{F7E897E6-1360-EE43-B6D9-17E7E2AD3FCF}" type="pres">
      <dgm:prSet presAssocID="{3A7DE87B-FC8F-F042-A3A2-5A5885E21F55}" presName="child" presStyleLbl="alignAccFollowNode1" presStyleIdx="1" presStyleCnt="5">
        <dgm:presLayoutVars>
          <dgm:chMax val="0"/>
          <dgm:bulletEnabled val="1"/>
        </dgm:presLayoutVars>
      </dgm:prSet>
      <dgm:spPr/>
    </dgm:pt>
    <dgm:pt modelId="{129CFE88-9DFF-D24D-B19B-8EE08583C247}" type="pres">
      <dgm:prSet presAssocID="{F774AE7D-BD23-E04E-9EEF-B3AE48BF442B}" presName="hSp" presStyleCnt="0"/>
      <dgm:spPr/>
    </dgm:pt>
    <dgm:pt modelId="{EB6E9E1E-B3E0-B74B-8D92-B3D9739944C9}" type="pres">
      <dgm:prSet presAssocID="{CF9ED469-24BB-8E4E-9A48-BF019A27B1B2}" presName="vertFlow" presStyleCnt="0"/>
      <dgm:spPr/>
    </dgm:pt>
    <dgm:pt modelId="{A4590DF0-A318-CC43-A18A-0B09CE77DACF}" type="pres">
      <dgm:prSet presAssocID="{CF9ED469-24BB-8E4E-9A48-BF019A27B1B2}" presName="header" presStyleLbl="node1" presStyleIdx="1" presStyleCnt="2"/>
      <dgm:spPr/>
    </dgm:pt>
    <dgm:pt modelId="{E10E247B-EA72-0B4D-BEC6-25AE77564A34}" type="pres">
      <dgm:prSet presAssocID="{3579225F-8382-0645-9DEC-5B58B7506EF3}" presName="parTrans" presStyleLbl="sibTrans2D1" presStyleIdx="2" presStyleCnt="5"/>
      <dgm:spPr/>
    </dgm:pt>
    <dgm:pt modelId="{B0E0FFB7-FDE8-8F45-91C3-073F4B738C6C}" type="pres">
      <dgm:prSet presAssocID="{7C4F428A-F8DB-EC40-A475-6DBDA6380575}" presName="child" presStyleLbl="alignAccFollowNode1" presStyleIdx="2" presStyleCnt="5">
        <dgm:presLayoutVars>
          <dgm:chMax val="0"/>
          <dgm:bulletEnabled val="1"/>
        </dgm:presLayoutVars>
      </dgm:prSet>
      <dgm:spPr/>
    </dgm:pt>
    <dgm:pt modelId="{40379304-9C63-0940-BF30-51A501825D49}" type="pres">
      <dgm:prSet presAssocID="{7062FC6C-F862-E04E-863D-18303F0DA4BD}" presName="sibTrans" presStyleLbl="sibTrans2D1" presStyleIdx="3" presStyleCnt="5"/>
      <dgm:spPr/>
    </dgm:pt>
    <dgm:pt modelId="{C210DFBA-EE4C-3D48-A239-0A54457A4CE7}" type="pres">
      <dgm:prSet presAssocID="{F3CCC854-9169-E543-87D2-AC2930F4EC5D}" presName="child" presStyleLbl="alignAccFollowNode1" presStyleIdx="3" presStyleCnt="5">
        <dgm:presLayoutVars>
          <dgm:chMax val="0"/>
          <dgm:bulletEnabled val="1"/>
        </dgm:presLayoutVars>
      </dgm:prSet>
      <dgm:spPr/>
    </dgm:pt>
    <dgm:pt modelId="{0F05858A-43AB-C247-B726-3AC9790EBA67}" type="pres">
      <dgm:prSet presAssocID="{BB6C4319-4C71-F54B-A791-204B39605426}" presName="sibTrans" presStyleLbl="sibTrans2D1" presStyleIdx="4" presStyleCnt="5"/>
      <dgm:spPr/>
    </dgm:pt>
    <dgm:pt modelId="{EFD569BB-6393-254A-8F5F-F6C61361DD67}" type="pres">
      <dgm:prSet presAssocID="{D2D00EE0-E4A3-D843-A1FA-39B11F96B651}" presName="child" presStyleLbl="alignAccFollowNode1" presStyleIdx="4" presStyleCnt="5">
        <dgm:presLayoutVars>
          <dgm:chMax val="0"/>
          <dgm:bulletEnabled val="1"/>
        </dgm:presLayoutVars>
      </dgm:prSet>
      <dgm:spPr/>
    </dgm:pt>
  </dgm:ptLst>
  <dgm:cxnLst>
    <dgm:cxn modelId="{0EF1B80F-C8E3-5744-8F89-E0294310D8BB}" srcId="{710DC1C5-AE1D-0848-9016-18A40D12B7F8}" destId="{CF9ED469-24BB-8E4E-9A48-BF019A27B1B2}" srcOrd="1" destOrd="0" parTransId="{568BC8F7-2973-D24A-A712-2395F82D90BE}" sibTransId="{77D2813C-9213-BA4C-BFBE-F88C6E1917CC}"/>
    <dgm:cxn modelId="{E87FAA26-FFA3-E744-88D9-DB90505010B7}" type="presOf" srcId="{F3CCC854-9169-E543-87D2-AC2930F4EC5D}" destId="{C210DFBA-EE4C-3D48-A239-0A54457A4CE7}" srcOrd="0" destOrd="0" presId="urn:microsoft.com/office/officeart/2005/8/layout/lProcess1"/>
    <dgm:cxn modelId="{C977E433-8C05-0845-8833-2752B7BA0E6C}" srcId="{F774AE7D-BD23-E04E-9EEF-B3AE48BF442B}" destId="{3A7DE87B-FC8F-F042-A3A2-5A5885E21F55}" srcOrd="1" destOrd="0" parTransId="{2354BB83-68C6-7849-8B3C-6B33C7EE8F73}" sibTransId="{DA30F3A1-34CC-1D49-A6AA-6D5815CFFFB1}"/>
    <dgm:cxn modelId="{5601EA34-73FB-F746-B58D-F30EDF9D1863}" srcId="{CF9ED469-24BB-8E4E-9A48-BF019A27B1B2}" destId="{F3CCC854-9169-E543-87D2-AC2930F4EC5D}" srcOrd="1" destOrd="0" parTransId="{B52ABC47-C0C0-224A-9D21-3485167CDA24}" sibTransId="{BB6C4319-4C71-F54B-A791-204B39605426}"/>
    <dgm:cxn modelId="{24DD753B-F8EF-AA46-A026-6AF1D8948AFB}" srcId="{CF9ED469-24BB-8E4E-9A48-BF019A27B1B2}" destId="{7C4F428A-F8DB-EC40-A475-6DBDA6380575}" srcOrd="0" destOrd="0" parTransId="{3579225F-8382-0645-9DEC-5B58B7506EF3}" sibTransId="{7062FC6C-F862-E04E-863D-18303F0DA4BD}"/>
    <dgm:cxn modelId="{6177823B-B89C-4F43-A69D-E6976702F1CA}" srcId="{710DC1C5-AE1D-0848-9016-18A40D12B7F8}" destId="{F774AE7D-BD23-E04E-9EEF-B3AE48BF442B}" srcOrd="0" destOrd="0" parTransId="{C987D3B0-D736-394F-AE91-3EF70DF6CDFA}" sibTransId="{A8817683-5C99-794C-B1D1-F123710528D9}"/>
    <dgm:cxn modelId="{14BCF641-C4B9-794F-8DE7-F3A3409F5BFD}" srcId="{CF9ED469-24BB-8E4E-9A48-BF019A27B1B2}" destId="{D2D00EE0-E4A3-D843-A1FA-39B11F96B651}" srcOrd="2" destOrd="0" parTransId="{BE4C1E24-31B2-D548-8A3E-B27E00DE73F4}" sibTransId="{2474DD5B-3CCD-C944-98D9-52D400FFF10A}"/>
    <dgm:cxn modelId="{70C14049-91BC-B944-B89C-2CDE6C2FD8A9}" srcId="{F774AE7D-BD23-E04E-9EEF-B3AE48BF442B}" destId="{62E2169F-C878-C043-A33B-924666554428}" srcOrd="0" destOrd="0" parTransId="{AC793626-DCB5-814F-9E69-0EB4F76967D1}" sibTransId="{8A40CE69-350E-C443-9483-3F1B5D22964A}"/>
    <dgm:cxn modelId="{13DFCE4C-CB81-6A4F-B6C2-9F07B7C2E1AA}" type="presOf" srcId="{60D0FDDF-B684-7B45-8123-1DBA95B2756B}" destId="{EFD569BB-6393-254A-8F5F-F6C61361DD67}" srcOrd="0" destOrd="1" presId="urn:microsoft.com/office/officeart/2005/8/layout/lProcess1"/>
    <dgm:cxn modelId="{17348950-6802-E349-971F-3915DF6E8D26}" type="presOf" srcId="{D2D00EE0-E4A3-D843-A1FA-39B11F96B651}" destId="{EFD569BB-6393-254A-8F5F-F6C61361DD67}" srcOrd="0" destOrd="0" presId="urn:microsoft.com/office/officeart/2005/8/layout/lProcess1"/>
    <dgm:cxn modelId="{E2F64B75-A50B-BE4A-A2A0-3289687760FF}" type="presOf" srcId="{62E2169F-C878-C043-A33B-924666554428}" destId="{3617A085-E756-C340-B729-9816B8EDC2C7}" srcOrd="0" destOrd="0" presId="urn:microsoft.com/office/officeart/2005/8/layout/lProcess1"/>
    <dgm:cxn modelId="{C505C658-BC60-B748-8D83-CC8EE0B1EDE9}" type="presOf" srcId="{F774AE7D-BD23-E04E-9EEF-B3AE48BF442B}" destId="{F78B6DAD-EB05-444F-8AB1-BA4931CA8374}" srcOrd="0" destOrd="0" presId="urn:microsoft.com/office/officeart/2005/8/layout/lProcess1"/>
    <dgm:cxn modelId="{9AC62D79-716B-AF43-B560-D8CB7E4A7980}" srcId="{D2D00EE0-E4A3-D843-A1FA-39B11F96B651}" destId="{60D0FDDF-B684-7B45-8123-1DBA95B2756B}" srcOrd="0" destOrd="0" parTransId="{EDED090E-12FD-844A-97D8-85DF8180FBC2}" sibTransId="{B6A8A5E0-684C-174E-9503-08F1F8E8AC36}"/>
    <dgm:cxn modelId="{5670EE7D-1B43-0C4F-BF90-3661F0F775D4}" type="presOf" srcId="{710DC1C5-AE1D-0848-9016-18A40D12B7F8}" destId="{4C1A9531-01A5-2B47-A673-184C37C8A4B8}" srcOrd="0" destOrd="0" presId="urn:microsoft.com/office/officeart/2005/8/layout/lProcess1"/>
    <dgm:cxn modelId="{D5D5F686-3ADE-A041-978B-6C70EE1407A8}" type="presOf" srcId="{7C4F428A-F8DB-EC40-A475-6DBDA6380575}" destId="{B0E0FFB7-FDE8-8F45-91C3-073F4B738C6C}" srcOrd="0" destOrd="0" presId="urn:microsoft.com/office/officeart/2005/8/layout/lProcess1"/>
    <dgm:cxn modelId="{81235E88-F3FB-A24F-B4DB-80F3410C6FA9}" type="presOf" srcId="{8A40CE69-350E-C443-9483-3F1B5D22964A}" destId="{418A1A9B-B8EB-184C-B8AF-CA8207E8D21E}" srcOrd="0" destOrd="0" presId="urn:microsoft.com/office/officeart/2005/8/layout/lProcess1"/>
    <dgm:cxn modelId="{1E16E588-A410-474D-8C46-378B1FD76AE2}" type="presOf" srcId="{CF9ED469-24BB-8E4E-9A48-BF019A27B1B2}" destId="{A4590DF0-A318-CC43-A18A-0B09CE77DACF}" srcOrd="0" destOrd="0" presId="urn:microsoft.com/office/officeart/2005/8/layout/lProcess1"/>
    <dgm:cxn modelId="{423EDF89-D6C9-C34E-A0D9-20D1004DBD85}" type="presOf" srcId="{BB6C4319-4C71-F54B-A791-204B39605426}" destId="{0F05858A-43AB-C247-B726-3AC9790EBA67}" srcOrd="0" destOrd="0" presId="urn:microsoft.com/office/officeart/2005/8/layout/lProcess1"/>
    <dgm:cxn modelId="{EF2EA690-B31F-1A41-A7D1-CE8D9E76BDE6}" type="presOf" srcId="{7062FC6C-F862-E04E-863D-18303F0DA4BD}" destId="{40379304-9C63-0940-BF30-51A501825D49}" srcOrd="0" destOrd="0" presId="urn:microsoft.com/office/officeart/2005/8/layout/lProcess1"/>
    <dgm:cxn modelId="{BF9F7895-399B-1748-91AB-F15688F1CA3D}" type="presOf" srcId="{3A7DE87B-FC8F-F042-A3A2-5A5885E21F55}" destId="{F7E897E6-1360-EE43-B6D9-17E7E2AD3FCF}" srcOrd="0" destOrd="0" presId="urn:microsoft.com/office/officeart/2005/8/layout/lProcess1"/>
    <dgm:cxn modelId="{705AA2A2-7214-4D42-B42E-1FC0F609C5E5}" type="presOf" srcId="{5A384C71-A5F0-494D-BF90-D8F49E8AF9A7}" destId="{C210DFBA-EE4C-3D48-A239-0A54457A4CE7}" srcOrd="0" destOrd="1" presId="urn:microsoft.com/office/officeart/2005/8/layout/lProcess1"/>
    <dgm:cxn modelId="{E62BBEA6-9188-4B40-B808-B73478576BB0}" type="presOf" srcId="{3579225F-8382-0645-9DEC-5B58B7506EF3}" destId="{E10E247B-EA72-0B4D-BEC6-25AE77564A34}" srcOrd="0" destOrd="0" presId="urn:microsoft.com/office/officeart/2005/8/layout/lProcess1"/>
    <dgm:cxn modelId="{AC2D05C4-97C5-B144-96D4-C79DDA6CC896}" type="presOf" srcId="{C78A51F6-4E5F-B74F-B733-50176B863C6D}" destId="{B0E0FFB7-FDE8-8F45-91C3-073F4B738C6C}" srcOrd="0" destOrd="1" presId="urn:microsoft.com/office/officeart/2005/8/layout/lProcess1"/>
    <dgm:cxn modelId="{F78545C9-217F-6949-894B-BEF7EAE5F2C0}" srcId="{7C4F428A-F8DB-EC40-A475-6DBDA6380575}" destId="{C78A51F6-4E5F-B74F-B733-50176B863C6D}" srcOrd="0" destOrd="0" parTransId="{839FDDD5-EAAC-DB4B-B397-B41EE4B72BA1}" sibTransId="{07DB008B-A44B-B54C-B1C0-0B853FDFF114}"/>
    <dgm:cxn modelId="{FB12DDC9-1F9F-0347-A6D6-D7CE9A6698D6}" srcId="{F3CCC854-9169-E543-87D2-AC2930F4EC5D}" destId="{5A384C71-A5F0-494D-BF90-D8F49E8AF9A7}" srcOrd="0" destOrd="0" parTransId="{5E27658A-FD50-564A-905B-013785CEAC19}" sibTransId="{EDD341ED-816A-6848-B74F-516EC14A959C}"/>
    <dgm:cxn modelId="{A8DC60E0-C296-E647-BA53-F7026C6631D6}" type="presOf" srcId="{AC793626-DCB5-814F-9E69-0EB4F76967D1}" destId="{D8B2607C-6E53-004A-909D-360372672B0A}" srcOrd="0" destOrd="0" presId="urn:microsoft.com/office/officeart/2005/8/layout/lProcess1"/>
    <dgm:cxn modelId="{0C5B1EC5-FE32-4C47-BAF0-7D3E31D76E64}" type="presParOf" srcId="{4C1A9531-01A5-2B47-A673-184C37C8A4B8}" destId="{69FF1F2E-2568-8E48-B9E0-A4B3C7EB8138}" srcOrd="0" destOrd="0" presId="urn:microsoft.com/office/officeart/2005/8/layout/lProcess1"/>
    <dgm:cxn modelId="{861EB69B-28E7-B940-B726-37549DDEFAC6}" type="presParOf" srcId="{69FF1F2E-2568-8E48-B9E0-A4B3C7EB8138}" destId="{F78B6DAD-EB05-444F-8AB1-BA4931CA8374}" srcOrd="0" destOrd="0" presId="urn:microsoft.com/office/officeart/2005/8/layout/lProcess1"/>
    <dgm:cxn modelId="{551EA490-2C25-0946-B82A-11DC2FAE4B62}" type="presParOf" srcId="{69FF1F2E-2568-8E48-B9E0-A4B3C7EB8138}" destId="{D8B2607C-6E53-004A-909D-360372672B0A}" srcOrd="1" destOrd="0" presId="urn:microsoft.com/office/officeart/2005/8/layout/lProcess1"/>
    <dgm:cxn modelId="{C2E98121-3C31-584F-881C-09D0F01BC839}" type="presParOf" srcId="{69FF1F2E-2568-8E48-B9E0-A4B3C7EB8138}" destId="{3617A085-E756-C340-B729-9816B8EDC2C7}" srcOrd="2" destOrd="0" presId="urn:microsoft.com/office/officeart/2005/8/layout/lProcess1"/>
    <dgm:cxn modelId="{17692037-BBC2-AD4D-B410-CB0984B3A2EB}" type="presParOf" srcId="{69FF1F2E-2568-8E48-B9E0-A4B3C7EB8138}" destId="{418A1A9B-B8EB-184C-B8AF-CA8207E8D21E}" srcOrd="3" destOrd="0" presId="urn:microsoft.com/office/officeart/2005/8/layout/lProcess1"/>
    <dgm:cxn modelId="{CBC309A8-1952-184E-BE37-C9411E38D3C2}" type="presParOf" srcId="{69FF1F2E-2568-8E48-B9E0-A4B3C7EB8138}" destId="{F7E897E6-1360-EE43-B6D9-17E7E2AD3FCF}" srcOrd="4" destOrd="0" presId="urn:microsoft.com/office/officeart/2005/8/layout/lProcess1"/>
    <dgm:cxn modelId="{5FA0DFC3-2BC0-8048-A531-D8F82C7AAF56}" type="presParOf" srcId="{4C1A9531-01A5-2B47-A673-184C37C8A4B8}" destId="{129CFE88-9DFF-D24D-B19B-8EE08583C247}" srcOrd="1" destOrd="0" presId="urn:microsoft.com/office/officeart/2005/8/layout/lProcess1"/>
    <dgm:cxn modelId="{711D2FBB-7620-D84E-85F2-D2712E32B12B}" type="presParOf" srcId="{4C1A9531-01A5-2B47-A673-184C37C8A4B8}" destId="{EB6E9E1E-B3E0-B74B-8D92-B3D9739944C9}" srcOrd="2" destOrd="0" presId="urn:microsoft.com/office/officeart/2005/8/layout/lProcess1"/>
    <dgm:cxn modelId="{9D535129-AFBA-5246-A86E-3D1EDC008DA3}" type="presParOf" srcId="{EB6E9E1E-B3E0-B74B-8D92-B3D9739944C9}" destId="{A4590DF0-A318-CC43-A18A-0B09CE77DACF}" srcOrd="0" destOrd="0" presId="urn:microsoft.com/office/officeart/2005/8/layout/lProcess1"/>
    <dgm:cxn modelId="{5FA908CB-630C-A441-9BD5-9B9002FD0ACE}" type="presParOf" srcId="{EB6E9E1E-B3E0-B74B-8D92-B3D9739944C9}" destId="{E10E247B-EA72-0B4D-BEC6-25AE77564A34}" srcOrd="1" destOrd="0" presId="urn:microsoft.com/office/officeart/2005/8/layout/lProcess1"/>
    <dgm:cxn modelId="{9CD187D3-FE0C-5940-8BE2-FD5CB913E6B5}" type="presParOf" srcId="{EB6E9E1E-B3E0-B74B-8D92-B3D9739944C9}" destId="{B0E0FFB7-FDE8-8F45-91C3-073F4B738C6C}" srcOrd="2" destOrd="0" presId="urn:microsoft.com/office/officeart/2005/8/layout/lProcess1"/>
    <dgm:cxn modelId="{FADD25C3-5FD5-974C-9E71-A5DE8446CBD2}" type="presParOf" srcId="{EB6E9E1E-B3E0-B74B-8D92-B3D9739944C9}" destId="{40379304-9C63-0940-BF30-51A501825D49}" srcOrd="3" destOrd="0" presId="urn:microsoft.com/office/officeart/2005/8/layout/lProcess1"/>
    <dgm:cxn modelId="{88481DA7-A3B7-E846-887B-66CEFCC736A2}" type="presParOf" srcId="{EB6E9E1E-B3E0-B74B-8D92-B3D9739944C9}" destId="{C210DFBA-EE4C-3D48-A239-0A54457A4CE7}" srcOrd="4" destOrd="0" presId="urn:microsoft.com/office/officeart/2005/8/layout/lProcess1"/>
    <dgm:cxn modelId="{572CE006-3AB2-E649-9ADB-1822B3064EA7}" type="presParOf" srcId="{EB6E9E1E-B3E0-B74B-8D92-B3D9739944C9}" destId="{0F05858A-43AB-C247-B726-3AC9790EBA67}" srcOrd="5" destOrd="0" presId="urn:microsoft.com/office/officeart/2005/8/layout/lProcess1"/>
    <dgm:cxn modelId="{E82CC6E3-3275-1541-849D-F5926E8AB4F0}" type="presParOf" srcId="{EB6E9E1E-B3E0-B74B-8D92-B3D9739944C9}" destId="{EFD569BB-6393-254A-8F5F-F6C61361DD67}"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DA593-D195-2F44-959F-64157309109A}">
      <dsp:nvSpPr>
        <dsp:cNvPr id="0" name=""/>
        <dsp:cNvSpPr/>
      </dsp:nvSpPr>
      <dsp:spPr>
        <a:xfrm>
          <a:off x="3686699" y="2478947"/>
          <a:ext cx="1846072" cy="1846072"/>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chemeClr val="tx1"/>
              </a:solidFill>
            </a:rPr>
            <a:t>Reasons database security has not kept pace with the increased reliance on databases are:</a:t>
          </a:r>
        </a:p>
      </dsp:txBody>
      <dsp:txXfrm>
        <a:off x="3776817" y="2569065"/>
        <a:ext cx="1665836" cy="1665836"/>
      </dsp:txXfrm>
    </dsp:sp>
    <dsp:sp modelId="{7813BD15-78C2-E642-A120-326C1AFD9315}">
      <dsp:nvSpPr>
        <dsp:cNvPr id="0" name=""/>
        <dsp:cNvSpPr/>
      </dsp:nvSpPr>
      <dsp:spPr>
        <a:xfrm rot="16220146">
          <a:off x="4509883" y="2373067"/>
          <a:ext cx="211765" cy="0"/>
        </a:xfrm>
        <a:custGeom>
          <a:avLst/>
          <a:gdLst/>
          <a:ahLst/>
          <a:cxnLst/>
          <a:rect l="0" t="0" r="0" b="0"/>
          <a:pathLst>
            <a:path>
              <a:moveTo>
                <a:pt x="0" y="0"/>
              </a:moveTo>
              <a:lnTo>
                <a:pt x="211765" y="0"/>
              </a:lnTo>
            </a:path>
          </a:pathLst>
        </a:custGeom>
        <a:noFill/>
        <a:ln w="9525" cap="rnd"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4ED5751-08AC-0F4D-8C7F-3102335CDC0B}">
      <dsp:nvSpPr>
        <dsp:cNvPr id="0" name=""/>
        <dsp:cNvSpPr/>
      </dsp:nvSpPr>
      <dsp:spPr>
        <a:xfrm>
          <a:off x="3402887" y="272809"/>
          <a:ext cx="2438684" cy="1994376"/>
        </a:xfrm>
        <a:prstGeom prst="round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There is a dramatic imbalance between the complexity of modern database management systems (DBMS) and the security technique used to protect these critical systems</a:t>
          </a:r>
        </a:p>
      </dsp:txBody>
      <dsp:txXfrm>
        <a:off x="3500244" y="370166"/>
        <a:ext cx="2243970" cy="1799662"/>
      </dsp:txXfrm>
    </dsp:sp>
    <dsp:sp modelId="{7988C636-C498-DE4F-907E-60D7F2CEEA99}">
      <dsp:nvSpPr>
        <dsp:cNvPr id="0" name=""/>
        <dsp:cNvSpPr/>
      </dsp:nvSpPr>
      <dsp:spPr>
        <a:xfrm rot="20289887">
          <a:off x="5518237" y="2956783"/>
          <a:ext cx="405199" cy="0"/>
        </a:xfrm>
        <a:custGeom>
          <a:avLst/>
          <a:gdLst/>
          <a:ahLst/>
          <a:cxnLst/>
          <a:rect l="0" t="0" r="0" b="0"/>
          <a:pathLst>
            <a:path>
              <a:moveTo>
                <a:pt x="0" y="0"/>
              </a:moveTo>
              <a:lnTo>
                <a:pt x="405199" y="0"/>
              </a:lnTo>
            </a:path>
          </a:pathLst>
        </a:custGeom>
        <a:noFill/>
        <a:ln w="9525" cap="rnd"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44D1F416-BEF4-AC4F-AB25-3F8D1766725E}">
      <dsp:nvSpPr>
        <dsp:cNvPr id="0" name=""/>
        <dsp:cNvSpPr/>
      </dsp:nvSpPr>
      <dsp:spPr>
        <a:xfrm>
          <a:off x="5908901" y="1459376"/>
          <a:ext cx="1868401" cy="2095465"/>
        </a:xfrm>
        <a:prstGeom prst="roundRect">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Databases have a sophisticated interaction protocol, Structured Query Language (SQL), which is complex</a:t>
          </a:r>
        </a:p>
      </dsp:txBody>
      <dsp:txXfrm>
        <a:off x="6000109" y="1550584"/>
        <a:ext cx="1685985" cy="1913049"/>
      </dsp:txXfrm>
    </dsp:sp>
    <dsp:sp modelId="{D24FE0B0-EFA2-D542-B40A-F37DBDF73E06}">
      <dsp:nvSpPr>
        <dsp:cNvPr id="0" name=""/>
        <dsp:cNvSpPr/>
      </dsp:nvSpPr>
      <dsp:spPr>
        <a:xfrm rot="1855678">
          <a:off x="5506577" y="4049706"/>
          <a:ext cx="368450" cy="0"/>
        </a:xfrm>
        <a:custGeom>
          <a:avLst/>
          <a:gdLst/>
          <a:ahLst/>
          <a:cxnLst/>
          <a:rect l="0" t="0" r="0" b="0"/>
          <a:pathLst>
            <a:path>
              <a:moveTo>
                <a:pt x="0" y="0"/>
              </a:moveTo>
              <a:lnTo>
                <a:pt x="368450" y="0"/>
              </a:lnTo>
            </a:path>
          </a:pathLst>
        </a:custGeom>
        <a:noFill/>
        <a:ln w="9525" cap="rnd"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8C0F155D-048D-5348-A9BB-D8A579D1252F}">
      <dsp:nvSpPr>
        <dsp:cNvPr id="0" name=""/>
        <dsp:cNvSpPr/>
      </dsp:nvSpPr>
      <dsp:spPr>
        <a:xfrm>
          <a:off x="5848834" y="3778852"/>
          <a:ext cx="2008650" cy="1934561"/>
        </a:xfrm>
        <a:prstGeom prst="round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Effective database security requires a strategy based on a full understanding of the security vulnerabilities of SQL</a:t>
          </a:r>
        </a:p>
      </dsp:txBody>
      <dsp:txXfrm>
        <a:off x="5943271" y="3873289"/>
        <a:ext cx="1819776" cy="1745687"/>
      </dsp:txXfrm>
    </dsp:sp>
    <dsp:sp modelId="{981D5CA6-F177-CB4C-9966-05BD50D15216}">
      <dsp:nvSpPr>
        <dsp:cNvPr id="0" name=""/>
        <dsp:cNvSpPr/>
      </dsp:nvSpPr>
      <dsp:spPr>
        <a:xfrm rot="5298402">
          <a:off x="4346430" y="4624330"/>
          <a:ext cx="598881" cy="0"/>
        </a:xfrm>
        <a:custGeom>
          <a:avLst/>
          <a:gdLst/>
          <a:ahLst/>
          <a:cxnLst/>
          <a:rect l="0" t="0" r="0" b="0"/>
          <a:pathLst>
            <a:path>
              <a:moveTo>
                <a:pt x="0" y="0"/>
              </a:moveTo>
              <a:lnTo>
                <a:pt x="598881" y="0"/>
              </a:lnTo>
            </a:path>
          </a:pathLst>
        </a:custGeom>
        <a:noFill/>
        <a:ln w="9525" cap="rnd"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B380454B-E352-2E49-86E8-9EA9A0B200E5}">
      <dsp:nvSpPr>
        <dsp:cNvPr id="0" name=""/>
        <dsp:cNvSpPr/>
      </dsp:nvSpPr>
      <dsp:spPr>
        <a:xfrm>
          <a:off x="3626635" y="4923640"/>
          <a:ext cx="2092732" cy="1236868"/>
        </a:xfrm>
        <a:prstGeom prst="roundRect">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 typical organization lacks full-time database security personnel</a:t>
          </a:r>
        </a:p>
      </dsp:txBody>
      <dsp:txXfrm>
        <a:off x="3687014" y="4984019"/>
        <a:ext cx="1971974" cy="1116110"/>
      </dsp:txXfrm>
    </dsp:sp>
    <dsp:sp modelId="{53F6C763-2619-1D48-89BC-89F2F9890BAF}">
      <dsp:nvSpPr>
        <dsp:cNvPr id="0" name=""/>
        <dsp:cNvSpPr/>
      </dsp:nvSpPr>
      <dsp:spPr>
        <a:xfrm rot="9446713">
          <a:off x="3338097" y="3854867"/>
          <a:ext cx="362463" cy="0"/>
        </a:xfrm>
        <a:custGeom>
          <a:avLst/>
          <a:gdLst/>
          <a:ahLst/>
          <a:cxnLst/>
          <a:rect l="0" t="0" r="0" b="0"/>
          <a:pathLst>
            <a:path>
              <a:moveTo>
                <a:pt x="0" y="0"/>
              </a:moveTo>
              <a:lnTo>
                <a:pt x="362463" y="0"/>
              </a:lnTo>
            </a:path>
          </a:pathLst>
        </a:custGeom>
        <a:noFill/>
        <a:ln w="9525" cap="rnd"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157D8C92-4FA3-294C-B685-92B4EF6825F5}">
      <dsp:nvSpPr>
        <dsp:cNvPr id="0" name=""/>
        <dsp:cNvSpPr/>
      </dsp:nvSpPr>
      <dsp:spPr>
        <a:xfrm>
          <a:off x="319701" y="3421679"/>
          <a:ext cx="3032258" cy="2264805"/>
        </a:xfrm>
        <a:prstGeom prst="round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Most enterprise environments consist of a heterogeneous mixture of database platforms, enterprise platforms, and OS platforms, creating an additional complexity hurdle for security personnel</a:t>
          </a:r>
        </a:p>
      </dsp:txBody>
      <dsp:txXfrm>
        <a:off x="430260" y="3532238"/>
        <a:ext cx="2811140" cy="2043687"/>
      </dsp:txXfrm>
    </dsp:sp>
    <dsp:sp modelId="{D4BE5FCD-7508-954C-BD26-19EC4511F77E}">
      <dsp:nvSpPr>
        <dsp:cNvPr id="0" name=""/>
        <dsp:cNvSpPr/>
      </dsp:nvSpPr>
      <dsp:spPr>
        <a:xfrm rot="12058179">
          <a:off x="3038561" y="2928277"/>
          <a:ext cx="670335" cy="0"/>
        </a:xfrm>
        <a:custGeom>
          <a:avLst/>
          <a:gdLst/>
          <a:ahLst/>
          <a:cxnLst/>
          <a:rect l="0" t="0" r="0" b="0"/>
          <a:pathLst>
            <a:path>
              <a:moveTo>
                <a:pt x="0" y="0"/>
              </a:moveTo>
              <a:lnTo>
                <a:pt x="670335" y="0"/>
              </a:lnTo>
            </a:path>
          </a:pathLst>
        </a:custGeom>
        <a:noFill/>
        <a:ln w="9525" cap="rnd" cmpd="sng" algn="ctr">
          <a:solidFill>
            <a:schemeClr val="accent6">
              <a:lumMod val="40000"/>
              <a:lumOff val="60000"/>
            </a:schemeClr>
          </a:solidFill>
          <a:prstDash val="solid"/>
        </a:ln>
        <a:effectLst/>
      </dsp:spPr>
      <dsp:style>
        <a:lnRef idx="1">
          <a:scrgbClr r="0" g="0" b="0"/>
        </a:lnRef>
        <a:fillRef idx="0">
          <a:scrgbClr r="0" g="0" b="0"/>
        </a:fillRef>
        <a:effectRef idx="0">
          <a:scrgbClr r="0" g="0" b="0"/>
        </a:effectRef>
        <a:fontRef idx="minor"/>
      </dsp:style>
    </dsp:sp>
    <dsp:sp modelId="{AF721C51-E63A-3E41-A0DD-7BD486704BC8}">
      <dsp:nvSpPr>
        <dsp:cNvPr id="0" name=""/>
        <dsp:cNvSpPr/>
      </dsp:nvSpPr>
      <dsp:spPr>
        <a:xfrm>
          <a:off x="925776" y="1670851"/>
          <a:ext cx="2134983" cy="1456709"/>
        </a:xfrm>
        <a:prstGeom prst="roundRect">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rtl="0">
            <a:lnSpc>
              <a:spcPct val="90000"/>
            </a:lnSpc>
            <a:spcBef>
              <a:spcPct val="0"/>
            </a:spcBef>
            <a:spcAft>
              <a:spcPct val="35000"/>
            </a:spcAft>
            <a:buNone/>
          </a:pPr>
          <a:r>
            <a:rPr lang="en-US" sz="1500" b="1" kern="1200" dirty="0">
              <a:solidFill>
                <a:schemeClr val="bg1"/>
              </a:solidFill>
            </a:rPr>
            <a:t>The increasing reliance on cloud technology to host part or all of the corporate database</a:t>
          </a:r>
        </a:p>
      </dsp:txBody>
      <dsp:txXfrm>
        <a:off x="996887" y="1741962"/>
        <a:ext cx="1992761" cy="13144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F264B-30FD-E241-9CBE-34B109D2539E}">
      <dsp:nvSpPr>
        <dsp:cNvPr id="0" name=""/>
        <dsp:cNvSpPr/>
      </dsp:nvSpPr>
      <dsp:spPr>
        <a:xfrm>
          <a:off x="2632" y="3951"/>
          <a:ext cx="2566972" cy="1026789"/>
        </a:xfrm>
        <a:prstGeom prst="rect">
          <a:avLst/>
        </a:prstGeom>
        <a:solidFill>
          <a:schemeClr val="accent5"/>
        </a:solidFill>
        <a:ln w="19050" cap="rnd" cmpd="sng" algn="ctr">
          <a:solidFill>
            <a:schemeClr val="bg1"/>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effectLst/>
              <a:latin typeface="+mj-lt"/>
            </a:rPr>
            <a:t>Application owner</a:t>
          </a:r>
        </a:p>
      </dsp:txBody>
      <dsp:txXfrm>
        <a:off x="2632" y="3951"/>
        <a:ext cx="2566972" cy="1026789"/>
      </dsp:txXfrm>
    </dsp:sp>
    <dsp:sp modelId="{7ECD17B7-684C-2845-ACF8-8E9050953787}">
      <dsp:nvSpPr>
        <dsp:cNvPr id="0" name=""/>
        <dsp:cNvSpPr/>
      </dsp:nvSpPr>
      <dsp:spPr>
        <a:xfrm>
          <a:off x="2632" y="1030740"/>
          <a:ext cx="2566972" cy="1625040"/>
        </a:xfrm>
        <a:prstGeom prst="rect">
          <a:avLst/>
        </a:prstGeom>
        <a:solidFill>
          <a:schemeClr val="accent1">
            <a:alpha val="90000"/>
            <a:tint val="40000"/>
            <a:hueOff val="0"/>
            <a:satOff val="0"/>
            <a:lumOff val="0"/>
            <a:alphaOff val="0"/>
          </a:schemeClr>
        </a:solidFill>
        <a:ln w="19050" cap="rnd"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owns database objects as part of an application</a:t>
          </a:r>
          <a:endParaRPr lang="en-US" sz="1600" kern="1200" dirty="0">
            <a:effectLst/>
            <a:latin typeface="+mj-lt"/>
          </a:endParaRPr>
        </a:p>
      </dsp:txBody>
      <dsp:txXfrm>
        <a:off x="2632" y="1030740"/>
        <a:ext cx="2566972" cy="1625040"/>
      </dsp:txXfrm>
    </dsp:sp>
    <dsp:sp modelId="{67E38C9A-8161-4343-AF00-E9C298D53430}">
      <dsp:nvSpPr>
        <dsp:cNvPr id="0" name=""/>
        <dsp:cNvSpPr/>
      </dsp:nvSpPr>
      <dsp:spPr>
        <a:xfrm>
          <a:off x="2928981" y="3951"/>
          <a:ext cx="2566972" cy="1026789"/>
        </a:xfrm>
        <a:prstGeom prst="rect">
          <a:avLst/>
        </a:prstGeom>
        <a:solidFill>
          <a:schemeClr val="accent5"/>
        </a:solidFill>
        <a:ln w="19050" cap="rnd" cmpd="sng" algn="ctr">
          <a:solidFill>
            <a:schemeClr val="bg1"/>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End user</a:t>
          </a:r>
        </a:p>
      </dsp:txBody>
      <dsp:txXfrm>
        <a:off x="2928981" y="3951"/>
        <a:ext cx="2566972" cy="1026789"/>
      </dsp:txXfrm>
    </dsp:sp>
    <dsp:sp modelId="{C8583E30-73F6-DD4F-B30F-D721DA3337DC}">
      <dsp:nvSpPr>
        <dsp:cNvPr id="0" name=""/>
        <dsp:cNvSpPr/>
      </dsp:nvSpPr>
      <dsp:spPr>
        <a:xfrm>
          <a:off x="2928981" y="1030740"/>
          <a:ext cx="2566972" cy="1625040"/>
        </a:xfrm>
        <a:prstGeom prst="rect">
          <a:avLst/>
        </a:prstGeom>
        <a:solidFill>
          <a:schemeClr val="accent1">
            <a:alpha val="90000"/>
            <a:tint val="40000"/>
            <a:hueOff val="0"/>
            <a:satOff val="0"/>
            <a:lumOff val="0"/>
            <a:alphaOff val="0"/>
          </a:schemeClr>
        </a:solidFill>
        <a:ln w="19050" cap="rnd"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An end user who operates on database objects via a particular application but does not own any of the database objects</a:t>
          </a:r>
        </a:p>
      </dsp:txBody>
      <dsp:txXfrm>
        <a:off x="2928981" y="1030740"/>
        <a:ext cx="2566972" cy="1625040"/>
      </dsp:txXfrm>
    </dsp:sp>
    <dsp:sp modelId="{CE35C468-6D03-A74E-9D2B-4E2866954FF6}">
      <dsp:nvSpPr>
        <dsp:cNvPr id="0" name=""/>
        <dsp:cNvSpPr/>
      </dsp:nvSpPr>
      <dsp:spPr>
        <a:xfrm>
          <a:off x="5855330" y="3951"/>
          <a:ext cx="2566972" cy="1026789"/>
        </a:xfrm>
        <a:prstGeom prst="rect">
          <a:avLst/>
        </a:prstGeom>
        <a:solidFill>
          <a:schemeClr val="accent5"/>
        </a:solidFill>
        <a:ln w="19050" cap="rnd" cmpd="sng" algn="ctr">
          <a:solidFill>
            <a:schemeClr val="bg1"/>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effectLst/>
              <a:latin typeface="+mj-lt"/>
            </a:rPr>
            <a:t>Administrator</a:t>
          </a:r>
        </a:p>
      </dsp:txBody>
      <dsp:txXfrm>
        <a:off x="5855330" y="3951"/>
        <a:ext cx="2566972" cy="1026789"/>
      </dsp:txXfrm>
    </dsp:sp>
    <dsp:sp modelId="{B2FEAAE6-536C-9647-88D6-687BF654CC73}">
      <dsp:nvSpPr>
        <dsp:cNvPr id="0" name=""/>
        <dsp:cNvSpPr/>
      </dsp:nvSpPr>
      <dsp:spPr>
        <a:xfrm>
          <a:off x="5855330" y="1030740"/>
          <a:ext cx="2566972" cy="1625040"/>
        </a:xfrm>
        <a:prstGeom prst="rect">
          <a:avLst/>
        </a:prstGeom>
        <a:solidFill>
          <a:schemeClr val="accent1">
            <a:alpha val="90000"/>
            <a:tint val="40000"/>
            <a:hueOff val="0"/>
            <a:satOff val="0"/>
            <a:lumOff val="0"/>
            <a:alphaOff val="0"/>
          </a:schemeClr>
        </a:solidFill>
        <a:ln w="19050" cap="rnd"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effectLst/>
              <a:latin typeface="+mj-lt"/>
              <a:ea typeface="ＭＳ Ｐゴシック" pitchFamily="-109" charset="-128"/>
            </a:rPr>
            <a:t>User who has administrative responsibility for part or all of the database</a:t>
          </a:r>
        </a:p>
      </dsp:txBody>
      <dsp:txXfrm>
        <a:off x="5855330" y="1030740"/>
        <a:ext cx="2566972" cy="16250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A0811-1552-F54A-A6BF-559E5E2E39F3}">
      <dsp:nvSpPr>
        <dsp:cNvPr id="0" name=""/>
        <dsp:cNvSpPr/>
      </dsp:nvSpPr>
      <dsp:spPr>
        <a:xfrm>
          <a:off x="195480" y="1832204"/>
          <a:ext cx="2122957" cy="1061478"/>
        </a:xfrm>
        <a:prstGeom prst="roundRect">
          <a:avLst>
            <a:gd name="adj" fmla="val 10000"/>
          </a:avLst>
        </a:prstGeom>
        <a:solidFill>
          <a:schemeClr val="tx1"/>
        </a:solidFill>
        <a:ln w="25400">
          <a:solidFill>
            <a:schemeClr val="accent5">
              <a:lumMod val="50000"/>
            </a:schemeClr>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Two approaches</a:t>
          </a:r>
          <a:endParaRPr lang="en-US" sz="1100" b="1" kern="1200" dirty="0">
            <a:solidFill>
              <a:schemeClr val="bg1"/>
            </a:solidFill>
            <a:latin typeface="+mj-lt"/>
          </a:endParaRPr>
        </a:p>
      </dsp:txBody>
      <dsp:txXfrm>
        <a:off x="226570" y="1863294"/>
        <a:ext cx="2060777" cy="999298"/>
      </dsp:txXfrm>
    </dsp:sp>
    <dsp:sp modelId="{74184425-649A-714A-A74A-BB588BC112AA}">
      <dsp:nvSpPr>
        <dsp:cNvPr id="0" name=""/>
        <dsp:cNvSpPr/>
      </dsp:nvSpPr>
      <dsp:spPr>
        <a:xfrm rot="18289469">
          <a:off x="1999520" y="1732378"/>
          <a:ext cx="1487017" cy="40429"/>
        </a:xfrm>
        <a:custGeom>
          <a:avLst/>
          <a:gdLst/>
          <a:ahLst/>
          <a:cxnLst/>
          <a:rect l="0" t="0" r="0" b="0"/>
          <a:pathLst>
            <a:path>
              <a:moveTo>
                <a:pt x="0" y="20214"/>
              </a:moveTo>
              <a:lnTo>
                <a:pt x="1487017" y="20214"/>
              </a:lnTo>
            </a:path>
          </a:pathLst>
        </a:custGeom>
        <a:noFill/>
        <a:ln w="9525" cap="rnd"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1715418"/>
        <a:ext cx="74350" cy="74350"/>
      </dsp:txXfrm>
    </dsp:sp>
    <dsp:sp modelId="{D3538943-3B32-0849-9C3E-56643195B8D5}">
      <dsp:nvSpPr>
        <dsp:cNvPr id="0" name=""/>
        <dsp:cNvSpPr/>
      </dsp:nvSpPr>
      <dsp:spPr>
        <a:xfrm>
          <a:off x="3167621" y="611504"/>
          <a:ext cx="2122957" cy="1061478"/>
        </a:xfrm>
        <a:prstGeom prst="roundRect">
          <a:avLst>
            <a:gd name="adj" fmla="val 10000"/>
          </a:avLst>
        </a:prstGeom>
        <a:solidFill>
          <a:schemeClr val="tx1"/>
        </a:solidFill>
        <a:ln w="25400">
          <a:solidFill>
            <a:schemeClr val="accent5">
              <a:lumMod val="50000"/>
            </a:schemeClr>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during database design</a:t>
          </a:r>
        </a:p>
      </dsp:txBody>
      <dsp:txXfrm>
        <a:off x="3198711" y="642594"/>
        <a:ext cx="2060777" cy="999298"/>
      </dsp:txXfrm>
    </dsp:sp>
    <dsp:sp modelId="{3D492C04-E505-5044-8E04-EA142117D0B6}">
      <dsp:nvSpPr>
        <dsp:cNvPr id="0" name=""/>
        <dsp:cNvSpPr/>
      </dsp:nvSpPr>
      <dsp:spPr>
        <a:xfrm rot="19457599">
          <a:off x="5192284" y="816853"/>
          <a:ext cx="1045772" cy="40429"/>
        </a:xfrm>
        <a:custGeom>
          <a:avLst/>
          <a:gdLst/>
          <a:ahLst/>
          <a:cxnLst/>
          <a:rect l="0" t="0" r="0" b="0"/>
          <a:pathLst>
            <a:path>
              <a:moveTo>
                <a:pt x="0" y="20214"/>
              </a:moveTo>
              <a:lnTo>
                <a:pt x="1045772" y="20214"/>
              </a:lnTo>
            </a:path>
          </a:pathLst>
        </a:custGeom>
        <a:noFill/>
        <a:ln w="9525" cap="rnd"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810923"/>
        <a:ext cx="52288" cy="52288"/>
      </dsp:txXfrm>
    </dsp:sp>
    <dsp:sp modelId="{31ABA73E-0FFF-CE42-94D2-FFBED34A9266}">
      <dsp:nvSpPr>
        <dsp:cNvPr id="0" name=""/>
        <dsp:cNvSpPr/>
      </dsp:nvSpPr>
      <dsp:spPr>
        <a:xfrm>
          <a:off x="6139761" y="1153"/>
          <a:ext cx="2122957" cy="1061478"/>
        </a:xfrm>
        <a:prstGeom prst="roundRect">
          <a:avLst>
            <a:gd name="adj" fmla="val 10000"/>
          </a:avLst>
        </a:prstGeom>
        <a:solidFill>
          <a:schemeClr val="tx1"/>
        </a:solidFill>
        <a:ln w="25400">
          <a:solidFill>
            <a:schemeClr val="accent5">
              <a:lumMod val="50000"/>
            </a:schemeClr>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removes an inference channel by altering the database structure or by changing the access control regime to prevent inference</a:t>
          </a:r>
        </a:p>
      </dsp:txBody>
      <dsp:txXfrm>
        <a:off x="6170851" y="32243"/>
        <a:ext cx="2060777" cy="999298"/>
      </dsp:txXfrm>
    </dsp:sp>
    <dsp:sp modelId="{9A36F379-9D31-C348-A6EE-B02AF01E2A13}">
      <dsp:nvSpPr>
        <dsp:cNvPr id="0" name=""/>
        <dsp:cNvSpPr/>
      </dsp:nvSpPr>
      <dsp:spPr>
        <a:xfrm rot="2142401">
          <a:off x="5192284" y="1427203"/>
          <a:ext cx="1045772" cy="40429"/>
        </a:xfrm>
        <a:custGeom>
          <a:avLst/>
          <a:gdLst/>
          <a:ahLst/>
          <a:cxnLst/>
          <a:rect l="0" t="0" r="0" b="0"/>
          <a:pathLst>
            <a:path>
              <a:moveTo>
                <a:pt x="0" y="20214"/>
              </a:moveTo>
              <a:lnTo>
                <a:pt x="1045772" y="20214"/>
              </a:lnTo>
            </a:path>
          </a:pathLst>
        </a:custGeom>
        <a:noFill/>
        <a:ln w="9525" cap="rnd"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1421274"/>
        <a:ext cx="52288" cy="52288"/>
      </dsp:txXfrm>
    </dsp:sp>
    <dsp:sp modelId="{8EE558E7-88A6-4545-86A5-A4D0C5ADCFCE}">
      <dsp:nvSpPr>
        <dsp:cNvPr id="0" name=""/>
        <dsp:cNvSpPr/>
      </dsp:nvSpPr>
      <dsp:spPr>
        <a:xfrm>
          <a:off x="6139761" y="1221854"/>
          <a:ext cx="2122957" cy="1061478"/>
        </a:xfrm>
        <a:prstGeom prst="roundRect">
          <a:avLst>
            <a:gd name="adj" fmla="val 10000"/>
          </a:avLst>
        </a:prstGeom>
        <a:solidFill>
          <a:schemeClr val="tx1"/>
        </a:solidFill>
        <a:ln w="25400">
          <a:solidFill>
            <a:schemeClr val="accent5">
              <a:lumMod val="50000"/>
            </a:schemeClr>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Techniques in this category often result in unnecessarily stricter access controls that reduce availability</a:t>
          </a:r>
        </a:p>
      </dsp:txBody>
      <dsp:txXfrm>
        <a:off x="6170851" y="1252944"/>
        <a:ext cx="2060777" cy="999298"/>
      </dsp:txXfrm>
    </dsp:sp>
    <dsp:sp modelId="{24D7240F-4C7B-3247-9A15-4FCF5F73321B}">
      <dsp:nvSpPr>
        <dsp:cNvPr id="0" name=""/>
        <dsp:cNvSpPr/>
      </dsp:nvSpPr>
      <dsp:spPr>
        <a:xfrm rot="3310531">
          <a:off x="1999520" y="2953079"/>
          <a:ext cx="1487017" cy="40429"/>
        </a:xfrm>
        <a:custGeom>
          <a:avLst/>
          <a:gdLst/>
          <a:ahLst/>
          <a:cxnLst/>
          <a:rect l="0" t="0" r="0" b="0"/>
          <a:pathLst>
            <a:path>
              <a:moveTo>
                <a:pt x="0" y="20214"/>
              </a:moveTo>
              <a:lnTo>
                <a:pt x="1487017" y="20214"/>
              </a:lnTo>
            </a:path>
          </a:pathLst>
        </a:custGeom>
        <a:noFill/>
        <a:ln w="9525" cap="rnd"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05854" y="2936118"/>
        <a:ext cx="74350" cy="74350"/>
      </dsp:txXfrm>
    </dsp:sp>
    <dsp:sp modelId="{8059EED9-C4BF-A843-B465-30F1B00F70D6}">
      <dsp:nvSpPr>
        <dsp:cNvPr id="0" name=""/>
        <dsp:cNvSpPr/>
      </dsp:nvSpPr>
      <dsp:spPr>
        <a:xfrm>
          <a:off x="3167621" y="3052905"/>
          <a:ext cx="2122957" cy="1061478"/>
        </a:xfrm>
        <a:prstGeom prst="roundRect">
          <a:avLst>
            <a:gd name="adj" fmla="val 10000"/>
          </a:avLst>
        </a:prstGeom>
        <a:solidFill>
          <a:schemeClr val="tx1"/>
        </a:solidFill>
        <a:ln w="25400">
          <a:solidFill>
            <a:schemeClr val="accent5">
              <a:lumMod val="50000"/>
            </a:schemeClr>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Inference detection </a:t>
          </a:r>
        </a:p>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at query time</a:t>
          </a:r>
        </a:p>
      </dsp:txBody>
      <dsp:txXfrm>
        <a:off x="3198711" y="3083995"/>
        <a:ext cx="2060777" cy="999298"/>
      </dsp:txXfrm>
    </dsp:sp>
    <dsp:sp modelId="{A6D70522-EC14-3543-94E1-D8BF5230A970}">
      <dsp:nvSpPr>
        <dsp:cNvPr id="0" name=""/>
        <dsp:cNvSpPr/>
      </dsp:nvSpPr>
      <dsp:spPr>
        <a:xfrm rot="19457599">
          <a:off x="5192284" y="3258254"/>
          <a:ext cx="1045772" cy="40429"/>
        </a:xfrm>
        <a:custGeom>
          <a:avLst/>
          <a:gdLst/>
          <a:ahLst/>
          <a:cxnLst/>
          <a:rect l="0" t="0" r="0" b="0"/>
          <a:pathLst>
            <a:path>
              <a:moveTo>
                <a:pt x="0" y="20214"/>
              </a:moveTo>
              <a:lnTo>
                <a:pt x="1045772" y="20214"/>
              </a:lnTo>
            </a:path>
          </a:pathLst>
        </a:custGeom>
        <a:noFill/>
        <a:ln w="9525" cap="rnd"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252325"/>
        <a:ext cx="52288" cy="52288"/>
      </dsp:txXfrm>
    </dsp:sp>
    <dsp:sp modelId="{E73D8748-E826-CF44-AA7E-5FA1EB43C8CB}">
      <dsp:nvSpPr>
        <dsp:cNvPr id="0" name=""/>
        <dsp:cNvSpPr/>
      </dsp:nvSpPr>
      <dsp:spPr>
        <a:xfrm>
          <a:off x="6139761" y="2442554"/>
          <a:ext cx="2122957" cy="1061478"/>
        </a:xfrm>
        <a:prstGeom prst="roundRect">
          <a:avLst>
            <a:gd name="adj" fmla="val 10000"/>
          </a:avLst>
        </a:prstGeom>
        <a:solidFill>
          <a:schemeClr val="tx1"/>
        </a:solidFill>
        <a:ln w="25400">
          <a:solidFill>
            <a:schemeClr val="accent5">
              <a:lumMod val="50000"/>
            </a:schemeClr>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Approach seeks to eliminate an inference channel violation during a query or series of queries</a:t>
          </a:r>
        </a:p>
      </dsp:txBody>
      <dsp:txXfrm>
        <a:off x="6170851" y="2473644"/>
        <a:ext cx="2060777" cy="999298"/>
      </dsp:txXfrm>
    </dsp:sp>
    <dsp:sp modelId="{A307FDED-E9F0-6E44-B363-7BD04B159A28}">
      <dsp:nvSpPr>
        <dsp:cNvPr id="0" name=""/>
        <dsp:cNvSpPr/>
      </dsp:nvSpPr>
      <dsp:spPr>
        <a:xfrm rot="2142401">
          <a:off x="5192284" y="3868604"/>
          <a:ext cx="1045772" cy="40429"/>
        </a:xfrm>
        <a:custGeom>
          <a:avLst/>
          <a:gdLst/>
          <a:ahLst/>
          <a:cxnLst/>
          <a:rect l="0" t="0" r="0" b="0"/>
          <a:pathLst>
            <a:path>
              <a:moveTo>
                <a:pt x="0" y="20214"/>
              </a:moveTo>
              <a:lnTo>
                <a:pt x="1045772" y="20214"/>
              </a:lnTo>
            </a:path>
          </a:pathLst>
        </a:custGeom>
        <a:noFill/>
        <a:ln w="9525" cap="rnd" cmpd="sng" algn="ctr">
          <a:solidFill>
            <a:schemeClr val="tx1"/>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9025" y="3862675"/>
        <a:ext cx="52288" cy="52288"/>
      </dsp:txXfrm>
    </dsp:sp>
    <dsp:sp modelId="{9BABEE6A-6163-EC44-8DCB-D09200083CCC}">
      <dsp:nvSpPr>
        <dsp:cNvPr id="0" name=""/>
        <dsp:cNvSpPr/>
      </dsp:nvSpPr>
      <dsp:spPr>
        <a:xfrm>
          <a:off x="6139761" y="3663255"/>
          <a:ext cx="2122957" cy="1061478"/>
        </a:xfrm>
        <a:prstGeom prst="roundRect">
          <a:avLst>
            <a:gd name="adj" fmla="val 10000"/>
          </a:avLst>
        </a:prstGeom>
        <a:solidFill>
          <a:schemeClr val="tx1"/>
        </a:solidFill>
        <a:ln w="25400">
          <a:solidFill>
            <a:schemeClr val="accent5">
              <a:lumMod val="50000"/>
            </a:schemeClr>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latin typeface="+mj-lt"/>
              <a:ea typeface="ＭＳ Ｐゴシック" pitchFamily="-109" charset="-128"/>
              <a:cs typeface="ＭＳ Ｐゴシック" pitchFamily="-109" charset="-128"/>
            </a:rPr>
            <a:t>If an inference channel is detected, the query is denied or altered</a:t>
          </a:r>
        </a:p>
      </dsp:txBody>
      <dsp:txXfrm>
        <a:off x="6170851" y="3694345"/>
        <a:ext cx="2060777" cy="999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B15C8-A880-7648-A14E-9CF40B4018BE}">
      <dsp:nvSpPr>
        <dsp:cNvPr id="0" name=""/>
        <dsp:cNvSpPr/>
      </dsp:nvSpPr>
      <dsp:spPr>
        <a:xfrm>
          <a:off x="0" y="2797"/>
          <a:ext cx="3581400" cy="736605"/>
        </a:xfrm>
        <a:prstGeom prst="rect">
          <a:avLst/>
        </a:prstGeom>
        <a:solidFill>
          <a:schemeClr val="accent3">
            <a:lumMod val="75000"/>
          </a:schemeClr>
        </a:solidFill>
        <a:ln w="9525" cap="rnd" cmpd="sng" algn="ctr">
          <a:solidFill>
            <a:schemeClr val="accent3">
              <a:lumMod val="75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D</a:t>
          </a:r>
          <a:r>
            <a:rPr lang="en-US" sz="2000" kern="1200" dirty="0">
              <a:latin typeface="+mj-lt"/>
              <a:ea typeface="+mn-ea"/>
              <a:cs typeface="+mn-cs"/>
            </a:rPr>
            <a:t>atabase management system (DBMS)</a:t>
          </a:r>
          <a:endParaRPr lang="en-US" sz="2000" kern="1200" dirty="0">
            <a:latin typeface="+mj-lt"/>
          </a:endParaRPr>
        </a:p>
      </dsp:txBody>
      <dsp:txXfrm>
        <a:off x="0" y="2797"/>
        <a:ext cx="3581400" cy="736605"/>
      </dsp:txXfrm>
    </dsp:sp>
    <dsp:sp modelId="{F9ADF569-AC0A-C44F-8A4D-F54EE5B06548}">
      <dsp:nvSpPr>
        <dsp:cNvPr id="0" name=""/>
        <dsp:cNvSpPr/>
      </dsp:nvSpPr>
      <dsp:spPr>
        <a:xfrm>
          <a:off x="0" y="739402"/>
          <a:ext cx="3581400" cy="2305799"/>
        </a:xfrm>
        <a:prstGeom prst="rect">
          <a:avLst/>
        </a:prstGeom>
        <a:solidFill>
          <a:schemeClr val="accent3">
            <a:lumMod val="20000"/>
            <a:lumOff val="80000"/>
            <a:alpha val="90000"/>
          </a:schemeClr>
        </a:solidFill>
        <a:ln w="9525" cap="rnd"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mj-lt"/>
            </a:rPr>
            <a:t>S</a:t>
          </a:r>
          <a:r>
            <a:rPr lang="en-US" sz="2000" kern="1200" dirty="0">
              <a:latin typeface="+mj-lt"/>
              <a:ea typeface="+mn-ea"/>
            </a:rPr>
            <a:t>uite of programs for constructing and maintaining the database</a:t>
          </a:r>
        </a:p>
        <a:p>
          <a:pPr marL="228600" lvl="1" indent="-228600" algn="l" defTabSz="889000">
            <a:lnSpc>
              <a:spcPct val="90000"/>
            </a:lnSpc>
            <a:spcBef>
              <a:spcPct val="0"/>
            </a:spcBef>
            <a:spcAft>
              <a:spcPct val="15000"/>
            </a:spcAft>
            <a:buChar char="•"/>
          </a:pPr>
          <a:r>
            <a:rPr lang="en-US" sz="2000" kern="1200" dirty="0">
              <a:latin typeface="+mj-lt"/>
            </a:rPr>
            <a:t>O</a:t>
          </a:r>
          <a:r>
            <a:rPr lang="en-US" sz="2000" kern="1200" dirty="0">
              <a:latin typeface="+mj-lt"/>
              <a:ea typeface="+mn-ea"/>
            </a:rPr>
            <a:t>ffers ad hoc query facilities to multiple users and applications</a:t>
          </a:r>
        </a:p>
      </dsp:txBody>
      <dsp:txXfrm>
        <a:off x="0" y="739402"/>
        <a:ext cx="3581400" cy="2305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AABD5-70D7-0449-A833-AAE022172B59}">
      <dsp:nvSpPr>
        <dsp:cNvPr id="0" name=""/>
        <dsp:cNvSpPr/>
      </dsp:nvSpPr>
      <dsp:spPr>
        <a:xfrm>
          <a:off x="0" y="61913"/>
          <a:ext cx="5257800" cy="570664"/>
        </a:xfrm>
        <a:prstGeom prst="roundRect">
          <a:avLst/>
        </a:prstGeom>
        <a:solidFill>
          <a:schemeClr val="accent3">
            <a:lumMod val="75000"/>
          </a:schemeClr>
        </a:solidFill>
        <a:ln w="22225">
          <a:solidFill>
            <a:schemeClr val="tx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Primary key</a:t>
          </a:r>
        </a:p>
      </dsp:txBody>
      <dsp:txXfrm>
        <a:off x="27858" y="89771"/>
        <a:ext cx="5202084" cy="514948"/>
      </dsp:txXfrm>
    </dsp:sp>
    <dsp:sp modelId="{2698CA58-DBB7-CE4A-B811-ED328DB49D78}">
      <dsp:nvSpPr>
        <dsp:cNvPr id="0" name=""/>
        <dsp:cNvSpPr/>
      </dsp:nvSpPr>
      <dsp:spPr>
        <a:xfrm>
          <a:off x="0" y="632577"/>
          <a:ext cx="525780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Uniquely identifies a row</a:t>
          </a:r>
        </a:p>
        <a:p>
          <a:pPr marL="228600" lvl="1" indent="-228600" algn="l" defTabSz="889000">
            <a:lnSpc>
              <a:spcPct val="90000"/>
            </a:lnSpc>
            <a:spcBef>
              <a:spcPct val="0"/>
            </a:spcBef>
            <a:spcAft>
              <a:spcPct val="20000"/>
            </a:spcAft>
            <a:buChar char="•"/>
          </a:pPr>
          <a:r>
            <a:rPr lang="en-US" sz="2000" kern="1200" dirty="0">
              <a:effectLst/>
            </a:rPr>
            <a:t>Consists of one or more column names</a:t>
          </a:r>
        </a:p>
      </dsp:txBody>
      <dsp:txXfrm>
        <a:off x="0" y="632577"/>
        <a:ext cx="5257800" cy="956340"/>
      </dsp:txXfrm>
    </dsp:sp>
    <dsp:sp modelId="{11D4B9BA-90AF-7F43-B176-598D9E9C40F0}">
      <dsp:nvSpPr>
        <dsp:cNvPr id="0" name=""/>
        <dsp:cNvSpPr/>
      </dsp:nvSpPr>
      <dsp:spPr>
        <a:xfrm>
          <a:off x="0" y="1588917"/>
          <a:ext cx="5257800" cy="570664"/>
        </a:xfrm>
        <a:prstGeom prst="roundRect">
          <a:avLst/>
        </a:prstGeom>
        <a:solidFill>
          <a:schemeClr val="accent6"/>
        </a:solidFill>
        <a:ln w="22225">
          <a:solidFill>
            <a:schemeClr val="tx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Foreign key</a:t>
          </a:r>
        </a:p>
      </dsp:txBody>
      <dsp:txXfrm>
        <a:off x="27858" y="1616775"/>
        <a:ext cx="5202084" cy="514948"/>
      </dsp:txXfrm>
    </dsp:sp>
    <dsp:sp modelId="{D3B1E4CC-71FD-2E43-8C89-826A679F746C}">
      <dsp:nvSpPr>
        <dsp:cNvPr id="0" name=""/>
        <dsp:cNvSpPr/>
      </dsp:nvSpPr>
      <dsp:spPr>
        <a:xfrm>
          <a:off x="0" y="2159582"/>
          <a:ext cx="5257800"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Links one table to attributes in another</a:t>
          </a:r>
        </a:p>
      </dsp:txBody>
      <dsp:txXfrm>
        <a:off x="0" y="2159582"/>
        <a:ext cx="5257800" cy="728640"/>
      </dsp:txXfrm>
    </dsp:sp>
    <dsp:sp modelId="{11D580D0-2036-634B-94B0-3A6776F9DBF8}">
      <dsp:nvSpPr>
        <dsp:cNvPr id="0" name=""/>
        <dsp:cNvSpPr/>
      </dsp:nvSpPr>
      <dsp:spPr>
        <a:xfrm>
          <a:off x="0" y="2631751"/>
          <a:ext cx="5257800" cy="570664"/>
        </a:xfrm>
        <a:prstGeom prst="roundRect">
          <a:avLst/>
        </a:prstGeom>
        <a:solidFill>
          <a:schemeClr val="accent5">
            <a:lumMod val="75000"/>
          </a:schemeClr>
        </a:solidFill>
        <a:ln w="22225">
          <a:solidFill>
            <a:schemeClr val="tx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View/virtual table</a:t>
          </a:r>
        </a:p>
      </dsp:txBody>
      <dsp:txXfrm>
        <a:off x="27858" y="2659609"/>
        <a:ext cx="5202084" cy="514948"/>
      </dsp:txXfrm>
    </dsp:sp>
    <dsp:sp modelId="{78747EB1-0FC1-0A41-86EE-4263DAF13026}">
      <dsp:nvSpPr>
        <dsp:cNvPr id="0" name=""/>
        <dsp:cNvSpPr/>
      </dsp:nvSpPr>
      <dsp:spPr>
        <a:xfrm>
          <a:off x="0" y="3269073"/>
          <a:ext cx="5257800" cy="154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93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effectLst/>
            </a:rPr>
            <a:t>Result of a query that returns selected rows and columns from one or more tables</a:t>
          </a:r>
        </a:p>
        <a:p>
          <a:pPr marL="228600" lvl="1" indent="-228600" algn="l" defTabSz="889000">
            <a:lnSpc>
              <a:spcPct val="90000"/>
            </a:lnSpc>
            <a:spcBef>
              <a:spcPct val="0"/>
            </a:spcBef>
            <a:spcAft>
              <a:spcPct val="20000"/>
            </a:spcAft>
            <a:buChar char="•"/>
          </a:pPr>
          <a:r>
            <a:rPr lang="en-US" sz="2000" kern="1200" dirty="0">
              <a:effectLst/>
            </a:rPr>
            <a:t>Views are often used for security purposes</a:t>
          </a:r>
        </a:p>
      </dsp:txBody>
      <dsp:txXfrm>
        <a:off x="0" y="3269073"/>
        <a:ext cx="5257800" cy="1548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0569A-157E-B84F-8BE4-052909CE1C9C}">
      <dsp:nvSpPr>
        <dsp:cNvPr id="0" name=""/>
        <dsp:cNvSpPr/>
      </dsp:nvSpPr>
      <dsp:spPr>
        <a:xfrm>
          <a:off x="0" y="27480"/>
          <a:ext cx="6096000" cy="691200"/>
        </a:xfrm>
        <a:prstGeom prst="rect">
          <a:avLst/>
        </a:prstGeom>
        <a:solidFill>
          <a:schemeClr val="accent5">
            <a:lumMod val="75000"/>
          </a:schemeClr>
        </a:solidFill>
        <a:ln w="9525" cap="rnd" cmpd="sng" algn="ctr">
          <a:solidFill>
            <a:schemeClr val="accent5">
              <a:lumMod val="75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effectLst>
                <a:outerShdw blurRad="38100" dist="38100" dir="2700000" algn="tl">
                  <a:srgbClr val="0064E2"/>
                </a:outerShdw>
              </a:effectLst>
            </a:rPr>
            <a:t>SQL statements can be used to:</a:t>
          </a:r>
          <a:endParaRPr lang="en-US" sz="2400" b="1" kern="1200" dirty="0">
            <a:solidFill>
              <a:schemeClr val="tx1"/>
            </a:solidFill>
          </a:endParaRPr>
        </a:p>
      </dsp:txBody>
      <dsp:txXfrm>
        <a:off x="0" y="27480"/>
        <a:ext cx="6096000" cy="691200"/>
      </dsp:txXfrm>
    </dsp:sp>
    <dsp:sp modelId="{8059D32B-B686-2946-9864-E0BC67B6D38C}">
      <dsp:nvSpPr>
        <dsp:cNvPr id="0" name=""/>
        <dsp:cNvSpPr/>
      </dsp:nvSpPr>
      <dsp:spPr>
        <a:xfrm>
          <a:off x="0" y="718680"/>
          <a:ext cx="6096000" cy="1844640"/>
        </a:xfrm>
        <a:prstGeom prst="rect">
          <a:avLst/>
        </a:prstGeom>
        <a:solidFill>
          <a:schemeClr val="accent5">
            <a:lumMod val="40000"/>
            <a:lumOff val="60000"/>
            <a:alpha val="90000"/>
          </a:schemeClr>
        </a:solidFill>
        <a:ln w="9525" cap="rnd" cmpd="sng" algn="ctr">
          <a:solidFill>
            <a:schemeClr val="accent5">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effectLst/>
            </a:rPr>
            <a:t>Create tables </a:t>
          </a:r>
        </a:p>
        <a:p>
          <a:pPr marL="228600" lvl="1" indent="-228600" algn="l" defTabSz="1066800">
            <a:lnSpc>
              <a:spcPct val="90000"/>
            </a:lnSpc>
            <a:spcBef>
              <a:spcPct val="0"/>
            </a:spcBef>
            <a:spcAft>
              <a:spcPct val="15000"/>
            </a:spcAft>
            <a:buChar char="•"/>
          </a:pPr>
          <a:r>
            <a:rPr lang="en-US" sz="2400" kern="1200" dirty="0">
              <a:effectLst/>
            </a:rPr>
            <a:t>Insert and delete data in tables </a:t>
          </a:r>
        </a:p>
        <a:p>
          <a:pPr marL="228600" lvl="1" indent="-228600" algn="l" defTabSz="1066800">
            <a:lnSpc>
              <a:spcPct val="90000"/>
            </a:lnSpc>
            <a:spcBef>
              <a:spcPct val="0"/>
            </a:spcBef>
            <a:spcAft>
              <a:spcPct val="15000"/>
            </a:spcAft>
            <a:buChar char="•"/>
          </a:pPr>
          <a:r>
            <a:rPr lang="en-US" sz="2400" kern="1200" dirty="0">
              <a:effectLst/>
            </a:rPr>
            <a:t>Create views </a:t>
          </a:r>
        </a:p>
        <a:p>
          <a:pPr marL="228600" lvl="1" indent="-228600" algn="l" defTabSz="1066800">
            <a:lnSpc>
              <a:spcPct val="90000"/>
            </a:lnSpc>
            <a:spcBef>
              <a:spcPct val="0"/>
            </a:spcBef>
            <a:spcAft>
              <a:spcPct val="15000"/>
            </a:spcAft>
            <a:buChar char="•"/>
          </a:pPr>
          <a:r>
            <a:rPr lang="en-US" sz="2400" kern="1200" dirty="0">
              <a:effectLst/>
            </a:rPr>
            <a:t>Retrieve data with query statements</a:t>
          </a:r>
        </a:p>
      </dsp:txBody>
      <dsp:txXfrm>
        <a:off x="0" y="718680"/>
        <a:ext cx="6096000" cy="1844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99B5-9582-1D41-AA0F-90C248A8369F}">
      <dsp:nvSpPr>
        <dsp:cNvPr id="0" name=""/>
        <dsp:cNvSpPr/>
      </dsp:nvSpPr>
      <dsp:spPr>
        <a:xfrm>
          <a:off x="0" y="3220304"/>
          <a:ext cx="8229600" cy="922391"/>
        </a:xfrm>
        <a:prstGeom prst="rect">
          <a:avLst/>
        </a:prstGeom>
        <a:solidFill>
          <a:schemeClr val="accent5">
            <a:lumMod val="60000"/>
            <a:lumOff val="40000"/>
          </a:schemeClr>
        </a:solidFill>
        <a:ln w="25400">
          <a:solidFill>
            <a:schemeClr val="bg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rPr>
            <a:t>Subsequent text is ignored at execution time</a:t>
          </a:r>
        </a:p>
      </dsp:txBody>
      <dsp:txXfrm>
        <a:off x="0" y="3220304"/>
        <a:ext cx="8229600" cy="922391"/>
      </dsp:txXfrm>
    </dsp:sp>
    <dsp:sp modelId="{B121884D-C389-FC4E-85A6-C9D2F8467421}">
      <dsp:nvSpPr>
        <dsp:cNvPr id="0" name=""/>
        <dsp:cNvSpPr/>
      </dsp:nvSpPr>
      <dsp:spPr>
        <a:xfrm rot="10800000">
          <a:off x="0" y="2267"/>
          <a:ext cx="8229600" cy="3249731"/>
        </a:xfrm>
        <a:prstGeom prst="upArrowCallout">
          <a:avLst/>
        </a:prstGeom>
        <a:solidFill>
          <a:schemeClr val="accent5">
            <a:lumMod val="60000"/>
            <a:lumOff val="40000"/>
          </a:schemeClr>
        </a:solidFill>
        <a:ln w="25400">
          <a:solidFill>
            <a:schemeClr val="bg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rPr>
            <a:t>The </a:t>
          </a:r>
          <a:r>
            <a:rPr lang="en-US" sz="2200" b="1" kern="1200" dirty="0" err="1">
              <a:solidFill>
                <a:schemeClr val="bg1"/>
              </a:solidFill>
            </a:rPr>
            <a:t>SQLi</a:t>
          </a:r>
          <a:r>
            <a:rPr lang="en-US" sz="2200" b="1" kern="1200" dirty="0">
              <a:solidFill>
                <a:schemeClr val="bg1"/>
              </a:solidFill>
            </a:rPr>
            <a:t> attack typically works by prematurely terminating a text string and appending a new command</a:t>
          </a:r>
        </a:p>
      </dsp:txBody>
      <dsp:txXfrm rot="-10800000">
        <a:off x="0" y="2267"/>
        <a:ext cx="8229600" cy="1140655"/>
      </dsp:txXfrm>
    </dsp:sp>
    <dsp:sp modelId="{A2DC8247-886C-F948-BD27-D7F583898F2F}">
      <dsp:nvSpPr>
        <dsp:cNvPr id="0" name=""/>
        <dsp:cNvSpPr/>
      </dsp:nvSpPr>
      <dsp:spPr>
        <a:xfrm>
          <a:off x="0" y="1142922"/>
          <a:ext cx="8229600" cy="971669"/>
        </a:xfrm>
        <a:prstGeom prst="rect">
          <a:avLst/>
        </a:prstGeom>
        <a:solidFill>
          <a:schemeClr val="accent6">
            <a:lumMod val="40000"/>
            <a:lumOff val="60000"/>
            <a:alpha val="90000"/>
          </a:schemeClr>
        </a:solidFill>
        <a:ln w="25400" cap="rnd"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Because the inserted command may have additional strings appended to it before it is executed the attacker terminates the injected string with a comment mark “- -”</a:t>
          </a:r>
        </a:p>
      </dsp:txBody>
      <dsp:txXfrm>
        <a:off x="0" y="1142922"/>
        <a:ext cx="8229600" cy="9716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470D0-E073-9C48-8B05-D345ECE226DF}">
      <dsp:nvSpPr>
        <dsp:cNvPr id="0" name=""/>
        <dsp:cNvSpPr/>
      </dsp:nvSpPr>
      <dsp:spPr>
        <a:xfrm>
          <a:off x="0" y="377451"/>
          <a:ext cx="8507288" cy="552825"/>
        </a:xfrm>
        <a:prstGeom prst="rect">
          <a:avLst/>
        </a:prstGeom>
        <a:solidFill>
          <a:schemeClr val="lt1">
            <a:alpha val="90000"/>
            <a:hueOff val="0"/>
            <a:satOff val="0"/>
            <a:lumOff val="0"/>
            <a:alphaOff val="0"/>
          </a:schemeClr>
        </a:solidFill>
        <a:ln w="9525" cap="rnd"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inject SQL commands by providing suitable crafted user input</a:t>
          </a:r>
        </a:p>
      </dsp:txBody>
      <dsp:txXfrm>
        <a:off x="0" y="377451"/>
        <a:ext cx="8507288" cy="552825"/>
      </dsp:txXfrm>
    </dsp:sp>
    <dsp:sp modelId="{49DE32D0-A3E0-634B-A0BA-EB313BB093B1}">
      <dsp:nvSpPr>
        <dsp:cNvPr id="0" name=""/>
        <dsp:cNvSpPr/>
      </dsp:nvSpPr>
      <dsp:spPr>
        <a:xfrm>
          <a:off x="425364" y="185571"/>
          <a:ext cx="5955101" cy="383760"/>
        </a:xfrm>
        <a:prstGeom prst="round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User input</a:t>
          </a:r>
        </a:p>
      </dsp:txBody>
      <dsp:txXfrm>
        <a:off x="444098" y="204305"/>
        <a:ext cx="5917633" cy="346292"/>
      </dsp:txXfrm>
    </dsp:sp>
    <dsp:sp modelId="{F347A860-BF20-F343-AE0E-F894CF3A2B77}">
      <dsp:nvSpPr>
        <dsp:cNvPr id="0" name=""/>
        <dsp:cNvSpPr/>
      </dsp:nvSpPr>
      <dsp:spPr>
        <a:xfrm>
          <a:off x="0" y="1192356"/>
          <a:ext cx="8507288" cy="737100"/>
        </a:xfrm>
        <a:prstGeom prst="rect">
          <a:avLst/>
        </a:prstGeom>
        <a:solidFill>
          <a:schemeClr val="lt1">
            <a:alpha val="90000"/>
            <a:hueOff val="0"/>
            <a:satOff val="0"/>
            <a:lumOff val="0"/>
            <a:alphaOff val="0"/>
          </a:schemeClr>
        </a:solidFill>
        <a:ln w="9525" cap="rnd"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Attackers can forge the values that are placed in HTTP and network headers and exploit this vulnerability by placing data directly into the headers</a:t>
          </a:r>
        </a:p>
      </dsp:txBody>
      <dsp:txXfrm>
        <a:off x="0" y="1192356"/>
        <a:ext cx="8507288" cy="737100"/>
      </dsp:txXfrm>
    </dsp:sp>
    <dsp:sp modelId="{B6590F0A-960D-A44D-9693-1DDA5793ED80}">
      <dsp:nvSpPr>
        <dsp:cNvPr id="0" name=""/>
        <dsp:cNvSpPr/>
      </dsp:nvSpPr>
      <dsp:spPr>
        <a:xfrm>
          <a:off x="425364" y="1000476"/>
          <a:ext cx="5955101" cy="383760"/>
        </a:xfrm>
        <a:prstGeom prst="roundRect">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Server variables</a:t>
          </a:r>
        </a:p>
      </dsp:txBody>
      <dsp:txXfrm>
        <a:off x="444098" y="1019210"/>
        <a:ext cx="5917633" cy="346292"/>
      </dsp:txXfrm>
    </dsp:sp>
    <dsp:sp modelId="{D121F9AD-CE7C-774F-8AB4-1CD37265180C}">
      <dsp:nvSpPr>
        <dsp:cNvPr id="0" name=""/>
        <dsp:cNvSpPr/>
      </dsp:nvSpPr>
      <dsp:spPr>
        <a:xfrm>
          <a:off x="0" y="2191536"/>
          <a:ext cx="8507288" cy="921375"/>
        </a:xfrm>
        <a:prstGeom prst="rect">
          <a:avLst/>
        </a:prstGeom>
        <a:solidFill>
          <a:schemeClr val="lt1">
            <a:alpha val="90000"/>
            <a:hueOff val="0"/>
            <a:satOff val="0"/>
            <a:lumOff val="0"/>
            <a:alphaOff val="0"/>
          </a:schemeClr>
        </a:solidFill>
        <a:ln w="9525" cap="rnd"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 malicious user could rely on data already present in the system or database to trigger an SQL injection attack, so when the attack occurs, the input that modifies the query to cause an attack does not come from the user, but from within the system itself</a:t>
          </a:r>
        </a:p>
      </dsp:txBody>
      <dsp:txXfrm>
        <a:off x="0" y="2191536"/>
        <a:ext cx="8507288" cy="921375"/>
      </dsp:txXfrm>
    </dsp:sp>
    <dsp:sp modelId="{BA985232-B7AE-214D-B627-6183C6D03381}">
      <dsp:nvSpPr>
        <dsp:cNvPr id="0" name=""/>
        <dsp:cNvSpPr/>
      </dsp:nvSpPr>
      <dsp:spPr>
        <a:xfrm>
          <a:off x="425364" y="1999656"/>
          <a:ext cx="5955101" cy="383760"/>
        </a:xfrm>
        <a:prstGeom prst="round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Second-order injection</a:t>
          </a:r>
        </a:p>
      </dsp:txBody>
      <dsp:txXfrm>
        <a:off x="444098" y="2018390"/>
        <a:ext cx="5917633" cy="346292"/>
      </dsp:txXfrm>
    </dsp:sp>
    <dsp:sp modelId="{88B01C00-B76C-3947-AC33-98172F4ED25D}">
      <dsp:nvSpPr>
        <dsp:cNvPr id="0" name=""/>
        <dsp:cNvSpPr/>
      </dsp:nvSpPr>
      <dsp:spPr>
        <a:xfrm>
          <a:off x="0" y="3374991"/>
          <a:ext cx="8507288" cy="737100"/>
        </a:xfrm>
        <a:prstGeom prst="rect">
          <a:avLst/>
        </a:prstGeom>
        <a:solidFill>
          <a:schemeClr val="lt1">
            <a:alpha val="90000"/>
            <a:hueOff val="0"/>
            <a:satOff val="0"/>
            <a:lumOff val="0"/>
            <a:alphaOff val="0"/>
          </a:schemeClr>
        </a:solidFill>
        <a:ln w="9525" cap="rnd"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An attacker could alter cookies such that when the application server builds an SQL query based on the cookie’s content, the structure and function of the query is modified</a:t>
          </a:r>
        </a:p>
      </dsp:txBody>
      <dsp:txXfrm>
        <a:off x="0" y="3374991"/>
        <a:ext cx="8507288" cy="737100"/>
      </dsp:txXfrm>
    </dsp:sp>
    <dsp:sp modelId="{3ADE7EA7-5C2B-0149-81B6-8B0314A71EF4}">
      <dsp:nvSpPr>
        <dsp:cNvPr id="0" name=""/>
        <dsp:cNvSpPr/>
      </dsp:nvSpPr>
      <dsp:spPr>
        <a:xfrm>
          <a:off x="425364" y="3183111"/>
          <a:ext cx="5955101" cy="383760"/>
        </a:xfrm>
        <a:prstGeom prst="roundRect">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Cookies</a:t>
          </a:r>
        </a:p>
      </dsp:txBody>
      <dsp:txXfrm>
        <a:off x="444098" y="3201845"/>
        <a:ext cx="5917633" cy="346292"/>
      </dsp:txXfrm>
    </dsp:sp>
    <dsp:sp modelId="{BAB3709E-891A-2C49-B74B-15794BD79DCF}">
      <dsp:nvSpPr>
        <dsp:cNvPr id="0" name=""/>
        <dsp:cNvSpPr/>
      </dsp:nvSpPr>
      <dsp:spPr>
        <a:xfrm>
          <a:off x="0" y="4374171"/>
          <a:ext cx="8507288" cy="552825"/>
        </a:xfrm>
        <a:prstGeom prst="rect">
          <a:avLst/>
        </a:prstGeom>
        <a:solidFill>
          <a:schemeClr val="lt1">
            <a:alpha val="90000"/>
            <a:hueOff val="0"/>
            <a:satOff val="0"/>
            <a:lumOff val="0"/>
            <a:alphaOff val="0"/>
          </a:schemeClr>
        </a:solidFill>
        <a:ln w="9525" cap="rnd"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260" tIns="270764" rIns="66026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Applying user input that constructs an attack outside the realm of web requests</a:t>
          </a:r>
        </a:p>
      </dsp:txBody>
      <dsp:txXfrm>
        <a:off x="0" y="4374171"/>
        <a:ext cx="8507288" cy="552825"/>
      </dsp:txXfrm>
    </dsp:sp>
    <dsp:sp modelId="{F5A2D54C-DF6E-2240-B8E6-152B0641B7CD}">
      <dsp:nvSpPr>
        <dsp:cNvPr id="0" name=""/>
        <dsp:cNvSpPr/>
      </dsp:nvSpPr>
      <dsp:spPr>
        <a:xfrm>
          <a:off x="425364" y="4182291"/>
          <a:ext cx="5955101" cy="383760"/>
        </a:xfrm>
        <a:prstGeom prst="round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5089" tIns="0" rIns="225089" bIns="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accent6">
                  <a:lumMod val="40000"/>
                  <a:lumOff val="60000"/>
                </a:schemeClr>
              </a:solidFill>
            </a:rPr>
            <a:t>Physical user input</a:t>
          </a:r>
        </a:p>
      </dsp:txBody>
      <dsp:txXfrm>
        <a:off x="444098" y="4201025"/>
        <a:ext cx="5917633" cy="3462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D1C11-89A4-E240-8721-E35E66514F65}">
      <dsp:nvSpPr>
        <dsp:cNvPr id="0" name=""/>
        <dsp:cNvSpPr/>
      </dsp:nvSpPr>
      <dsp:spPr>
        <a:xfrm>
          <a:off x="967" y="0"/>
          <a:ext cx="2515195" cy="3200400"/>
        </a:xfrm>
        <a:prstGeom prst="roundRect">
          <a:avLst>
            <a:gd name="adj" fmla="val 10000"/>
          </a:avLst>
        </a:prstGeom>
        <a:solidFill>
          <a:schemeClr val="accent5">
            <a:lumMod val="60000"/>
            <a:lumOff val="4000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Tautology</a:t>
          </a:r>
        </a:p>
      </dsp:txBody>
      <dsp:txXfrm>
        <a:off x="967" y="0"/>
        <a:ext cx="2515195" cy="960120"/>
      </dsp:txXfrm>
    </dsp:sp>
    <dsp:sp modelId="{506A1A02-5F73-E44D-AEDA-54A08CE56047}">
      <dsp:nvSpPr>
        <dsp:cNvPr id="0" name=""/>
        <dsp:cNvSpPr/>
      </dsp:nvSpPr>
      <dsp:spPr>
        <a:xfrm>
          <a:off x="252486" y="960120"/>
          <a:ext cx="2012156" cy="2080260"/>
        </a:xfrm>
        <a:prstGeom prst="roundRect">
          <a:avLst>
            <a:gd name="adj" fmla="val 10000"/>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This form of attack injects code in one or more conditional statements so that they always evaluate to true</a:t>
          </a:r>
        </a:p>
      </dsp:txBody>
      <dsp:txXfrm>
        <a:off x="311420" y="1019054"/>
        <a:ext cx="1894288" cy="1962392"/>
      </dsp:txXfrm>
    </dsp:sp>
    <dsp:sp modelId="{9E01E2B1-6C69-B84F-BFCD-CAFB22159800}">
      <dsp:nvSpPr>
        <dsp:cNvPr id="0" name=""/>
        <dsp:cNvSpPr/>
      </dsp:nvSpPr>
      <dsp:spPr>
        <a:xfrm>
          <a:off x="2704802" y="0"/>
          <a:ext cx="2515195" cy="3200400"/>
        </a:xfrm>
        <a:prstGeom prst="roundRect">
          <a:avLst>
            <a:gd name="adj" fmla="val 10000"/>
          </a:avLst>
        </a:prstGeom>
        <a:solidFill>
          <a:schemeClr val="accent5">
            <a:lumMod val="60000"/>
            <a:lumOff val="4000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End-of-line comment</a:t>
          </a:r>
          <a:endParaRPr lang="en-US" sz="2600" kern="1200" dirty="0"/>
        </a:p>
      </dsp:txBody>
      <dsp:txXfrm>
        <a:off x="2704802" y="0"/>
        <a:ext cx="2515195" cy="960120"/>
      </dsp:txXfrm>
    </dsp:sp>
    <dsp:sp modelId="{D1974B89-9490-614E-9829-C4BAC49AFC09}">
      <dsp:nvSpPr>
        <dsp:cNvPr id="0" name=""/>
        <dsp:cNvSpPr/>
      </dsp:nvSpPr>
      <dsp:spPr>
        <a:xfrm>
          <a:off x="2956321" y="960120"/>
          <a:ext cx="2012156" cy="2080260"/>
        </a:xfrm>
        <a:prstGeom prst="roundRect">
          <a:avLst>
            <a:gd name="adj" fmla="val 10000"/>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After injecting code into a particular field, legitimate code that follows are nullified through usage of end of line comments</a:t>
          </a:r>
        </a:p>
      </dsp:txBody>
      <dsp:txXfrm>
        <a:off x="3015255" y="1019054"/>
        <a:ext cx="1894288" cy="1962392"/>
      </dsp:txXfrm>
    </dsp:sp>
    <dsp:sp modelId="{F22DB42E-C4BB-1D48-807A-432D5F1B93FC}">
      <dsp:nvSpPr>
        <dsp:cNvPr id="0" name=""/>
        <dsp:cNvSpPr/>
      </dsp:nvSpPr>
      <dsp:spPr>
        <a:xfrm>
          <a:off x="5408637" y="0"/>
          <a:ext cx="2515195" cy="3200400"/>
        </a:xfrm>
        <a:prstGeom prst="roundRect">
          <a:avLst>
            <a:gd name="adj" fmla="val 10000"/>
          </a:avLst>
        </a:prstGeom>
        <a:solidFill>
          <a:schemeClr val="accent5">
            <a:lumMod val="60000"/>
            <a:lumOff val="4000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Piggybacked queries</a:t>
          </a:r>
          <a:endParaRPr lang="en-US" sz="2600" kern="1200" dirty="0"/>
        </a:p>
      </dsp:txBody>
      <dsp:txXfrm>
        <a:off x="5408637" y="0"/>
        <a:ext cx="2515195" cy="960120"/>
      </dsp:txXfrm>
    </dsp:sp>
    <dsp:sp modelId="{4F6B90D2-4033-0D44-A2F4-961925B6B74A}">
      <dsp:nvSpPr>
        <dsp:cNvPr id="0" name=""/>
        <dsp:cNvSpPr/>
      </dsp:nvSpPr>
      <dsp:spPr>
        <a:xfrm>
          <a:off x="5660156" y="960120"/>
          <a:ext cx="2012156" cy="2080260"/>
        </a:xfrm>
        <a:prstGeom prst="roundRect">
          <a:avLst>
            <a:gd name="adj" fmla="val 10000"/>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The attacker adds additional queries beyond the intended query, piggy-backing the attack on top of a legitimate request</a:t>
          </a:r>
        </a:p>
      </dsp:txBody>
      <dsp:txXfrm>
        <a:off x="5719090" y="1019054"/>
        <a:ext cx="1894288" cy="19623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D8EEB-2049-2648-AFC6-C22C20A27F4A}">
      <dsp:nvSpPr>
        <dsp:cNvPr id="0" name=""/>
        <dsp:cNvSpPr/>
      </dsp:nvSpPr>
      <dsp:spPr>
        <a:xfrm>
          <a:off x="1680" y="1344372"/>
          <a:ext cx="2221720" cy="1832454"/>
        </a:xfrm>
        <a:prstGeom prst="roundRect">
          <a:avLst>
            <a:gd name="adj" fmla="val 10000"/>
          </a:avLst>
        </a:prstGeom>
        <a:solidFill>
          <a:schemeClr val="lt1">
            <a:alpha val="90000"/>
            <a:hueOff val="0"/>
            <a:satOff val="0"/>
            <a:lumOff val="0"/>
            <a:alphaOff val="0"/>
          </a:schemeClr>
        </a:solidFill>
        <a:ln w="9525" cap="rnd"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t>Manual defensive coding practices</a:t>
          </a:r>
          <a:endParaRPr lang="en-US" sz="1700" kern="1200" dirty="0"/>
        </a:p>
        <a:p>
          <a:pPr marL="171450" lvl="1" indent="-171450" algn="l" defTabSz="755650">
            <a:lnSpc>
              <a:spcPct val="90000"/>
            </a:lnSpc>
            <a:spcBef>
              <a:spcPct val="0"/>
            </a:spcBef>
            <a:spcAft>
              <a:spcPct val="15000"/>
            </a:spcAft>
            <a:buChar char="•"/>
          </a:pPr>
          <a:r>
            <a:rPr lang="en-US" sz="1700" kern="1200"/>
            <a:t>Parameterized query insertion</a:t>
          </a:r>
          <a:endParaRPr lang="en-US" sz="1700" kern="1200" dirty="0"/>
        </a:p>
        <a:p>
          <a:pPr marL="171450" lvl="1" indent="-171450" algn="l" defTabSz="755650">
            <a:lnSpc>
              <a:spcPct val="90000"/>
            </a:lnSpc>
            <a:spcBef>
              <a:spcPct val="0"/>
            </a:spcBef>
            <a:spcAft>
              <a:spcPct val="15000"/>
            </a:spcAft>
            <a:buChar char="•"/>
          </a:pPr>
          <a:r>
            <a:rPr lang="en-US" sz="1700" kern="1200"/>
            <a:t>SQL DOM</a:t>
          </a:r>
          <a:endParaRPr lang="en-US" sz="1700" kern="1200" dirty="0"/>
        </a:p>
      </dsp:txBody>
      <dsp:txXfrm>
        <a:off x="43850" y="1386542"/>
        <a:ext cx="2137380" cy="1355445"/>
      </dsp:txXfrm>
    </dsp:sp>
    <dsp:sp modelId="{36B41190-F35A-FA4E-BE30-2333622E25B8}">
      <dsp:nvSpPr>
        <dsp:cNvPr id="0" name=""/>
        <dsp:cNvSpPr/>
      </dsp:nvSpPr>
      <dsp:spPr>
        <a:xfrm>
          <a:off x="2209792" y="1371611"/>
          <a:ext cx="2395610" cy="2395610"/>
        </a:xfrm>
        <a:prstGeom prst="leftCircularArrow">
          <a:avLst>
            <a:gd name="adj1" fmla="val 2928"/>
            <a:gd name="adj2" fmla="val 358455"/>
            <a:gd name="adj3" fmla="val 2133965"/>
            <a:gd name="adj4" fmla="val 9024489"/>
            <a:gd name="adj5" fmla="val 3416"/>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3A75B8A-063E-3442-9A98-7A55C4BAC8A9}">
      <dsp:nvSpPr>
        <dsp:cNvPr id="0" name=""/>
        <dsp:cNvSpPr/>
      </dsp:nvSpPr>
      <dsp:spPr>
        <a:xfrm>
          <a:off x="495396" y="2784158"/>
          <a:ext cx="1974862" cy="785337"/>
        </a:xfrm>
        <a:prstGeom prst="roundRect">
          <a:avLst>
            <a:gd name="adj" fmla="val 10000"/>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Defensive coding</a:t>
          </a:r>
        </a:p>
      </dsp:txBody>
      <dsp:txXfrm>
        <a:off x="518398" y="2807160"/>
        <a:ext cx="1928858" cy="739333"/>
      </dsp:txXfrm>
    </dsp:sp>
    <dsp:sp modelId="{825BAB85-B5AC-C240-B731-B8A3809F9D5A}">
      <dsp:nvSpPr>
        <dsp:cNvPr id="0" name=""/>
        <dsp:cNvSpPr/>
      </dsp:nvSpPr>
      <dsp:spPr>
        <a:xfrm>
          <a:off x="2804310" y="1344372"/>
          <a:ext cx="2221720" cy="1832454"/>
        </a:xfrm>
        <a:prstGeom prst="roundRect">
          <a:avLst>
            <a:gd name="adj" fmla="val 10000"/>
          </a:avLst>
        </a:prstGeom>
        <a:solidFill>
          <a:schemeClr val="lt1">
            <a:alpha val="90000"/>
            <a:hueOff val="0"/>
            <a:satOff val="0"/>
            <a:lumOff val="0"/>
            <a:alphaOff val="0"/>
          </a:schemeClr>
        </a:solidFill>
        <a:ln w="9525" cap="rnd"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t>Signature based</a:t>
          </a:r>
          <a:endParaRPr lang="en-US" sz="1700" kern="1200" dirty="0"/>
        </a:p>
        <a:p>
          <a:pPr marL="171450" lvl="1" indent="-171450" algn="l" defTabSz="755650">
            <a:lnSpc>
              <a:spcPct val="90000"/>
            </a:lnSpc>
            <a:spcBef>
              <a:spcPct val="0"/>
            </a:spcBef>
            <a:spcAft>
              <a:spcPct val="15000"/>
            </a:spcAft>
            <a:buChar char="•"/>
          </a:pPr>
          <a:r>
            <a:rPr lang="en-US" sz="1700" kern="1200"/>
            <a:t>Anomaly based</a:t>
          </a:r>
          <a:endParaRPr lang="en-US" sz="1700" kern="1200" dirty="0"/>
        </a:p>
        <a:p>
          <a:pPr marL="171450" lvl="1" indent="-171450" algn="l" defTabSz="755650">
            <a:lnSpc>
              <a:spcPct val="90000"/>
            </a:lnSpc>
            <a:spcBef>
              <a:spcPct val="0"/>
            </a:spcBef>
            <a:spcAft>
              <a:spcPct val="15000"/>
            </a:spcAft>
            <a:buChar char="•"/>
          </a:pPr>
          <a:r>
            <a:rPr lang="en-US" sz="1700" kern="1200"/>
            <a:t>Code analysis</a:t>
          </a:r>
          <a:endParaRPr lang="en-US" sz="1700" kern="1200" dirty="0"/>
        </a:p>
      </dsp:txBody>
      <dsp:txXfrm>
        <a:off x="2846480" y="1779211"/>
        <a:ext cx="2137380" cy="1355445"/>
      </dsp:txXfrm>
    </dsp:sp>
    <dsp:sp modelId="{079A0B5B-F15E-4046-9140-9BDD7C7AACA6}">
      <dsp:nvSpPr>
        <dsp:cNvPr id="0" name=""/>
        <dsp:cNvSpPr/>
      </dsp:nvSpPr>
      <dsp:spPr>
        <a:xfrm>
          <a:off x="4953000" y="609594"/>
          <a:ext cx="2679496" cy="2679496"/>
        </a:xfrm>
        <a:prstGeom prst="circularArrow">
          <a:avLst>
            <a:gd name="adj1" fmla="val 2618"/>
            <a:gd name="adj2" fmla="val 318163"/>
            <a:gd name="adj3" fmla="val 19506326"/>
            <a:gd name="adj4" fmla="val 12575511"/>
            <a:gd name="adj5" fmla="val 3054"/>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40FD0C39-A57B-4746-83D5-D73CAC789D9D}">
      <dsp:nvSpPr>
        <dsp:cNvPr id="0" name=""/>
        <dsp:cNvSpPr/>
      </dsp:nvSpPr>
      <dsp:spPr>
        <a:xfrm>
          <a:off x="3298026" y="951703"/>
          <a:ext cx="1974862" cy="785337"/>
        </a:xfrm>
        <a:prstGeom prst="roundRect">
          <a:avLst>
            <a:gd name="adj" fmla="val 10000"/>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Detection </a:t>
          </a:r>
        </a:p>
      </dsp:txBody>
      <dsp:txXfrm>
        <a:off x="3321028" y="974705"/>
        <a:ext cx="1928858" cy="739333"/>
      </dsp:txXfrm>
    </dsp:sp>
    <dsp:sp modelId="{E95E5B31-3BA2-A045-AC9E-494CFC95ED76}">
      <dsp:nvSpPr>
        <dsp:cNvPr id="0" name=""/>
        <dsp:cNvSpPr/>
      </dsp:nvSpPr>
      <dsp:spPr>
        <a:xfrm>
          <a:off x="5606941" y="1344372"/>
          <a:ext cx="2221720" cy="1832454"/>
        </a:xfrm>
        <a:prstGeom prst="roundRect">
          <a:avLst>
            <a:gd name="adj" fmla="val 10000"/>
          </a:avLst>
        </a:prstGeom>
        <a:solidFill>
          <a:schemeClr val="lt1">
            <a:alpha val="90000"/>
            <a:hueOff val="0"/>
            <a:satOff val="0"/>
            <a:lumOff val="0"/>
            <a:alphaOff val="0"/>
          </a:schemeClr>
        </a:solidFill>
        <a:ln w="9525" cap="rnd"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t>Check queries at runtime to see if they conform to a model of expected queries</a:t>
          </a:r>
          <a:endParaRPr lang="en-US" sz="1700" kern="1200" dirty="0"/>
        </a:p>
      </dsp:txBody>
      <dsp:txXfrm>
        <a:off x="5649111" y="1386542"/>
        <a:ext cx="2137380" cy="1355445"/>
      </dsp:txXfrm>
    </dsp:sp>
    <dsp:sp modelId="{54341ACF-E68C-CA4B-900B-389E6B4A70FE}">
      <dsp:nvSpPr>
        <dsp:cNvPr id="0" name=""/>
        <dsp:cNvSpPr/>
      </dsp:nvSpPr>
      <dsp:spPr>
        <a:xfrm>
          <a:off x="6100656" y="2784158"/>
          <a:ext cx="1974862" cy="785337"/>
        </a:xfrm>
        <a:prstGeom prst="roundRect">
          <a:avLst>
            <a:gd name="adj" fmla="val 10000"/>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Run-time prevention</a:t>
          </a:r>
          <a:endParaRPr lang="en-US" sz="2400" kern="1200" dirty="0"/>
        </a:p>
      </dsp:txBody>
      <dsp:txXfrm>
        <a:off x="6123658" y="2807160"/>
        <a:ext cx="1928858" cy="7393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DAD-EB05-444F-8AB1-BA4931CA8374}">
      <dsp:nvSpPr>
        <dsp:cNvPr id="0" name=""/>
        <dsp:cNvSpPr/>
      </dsp:nvSpPr>
      <dsp:spPr>
        <a:xfrm>
          <a:off x="279" y="118470"/>
          <a:ext cx="3916560" cy="979140"/>
        </a:xfrm>
        <a:prstGeom prst="roundRect">
          <a:avLst>
            <a:gd name="adj" fmla="val 10000"/>
          </a:avLst>
        </a:prstGeom>
        <a:solidFill>
          <a:schemeClr val="tx2">
            <a:lumMod val="75000"/>
          </a:schemeClr>
        </a:solidFill>
        <a:ln w="25400">
          <a:solidFill>
            <a:schemeClr val="bg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chemeClr val="bg1"/>
              </a:solidFill>
            </a:rPr>
            <a:t>Database access control system determines:</a:t>
          </a:r>
          <a:endParaRPr lang="en-US" sz="2400" kern="1200" dirty="0">
            <a:solidFill>
              <a:schemeClr val="bg1"/>
            </a:solidFill>
          </a:endParaRPr>
        </a:p>
      </dsp:txBody>
      <dsp:txXfrm>
        <a:off x="28957" y="147148"/>
        <a:ext cx="3859204" cy="921784"/>
      </dsp:txXfrm>
    </dsp:sp>
    <dsp:sp modelId="{D8B2607C-6E53-004A-909D-360372672B0A}">
      <dsp:nvSpPr>
        <dsp:cNvPr id="0" name=""/>
        <dsp:cNvSpPr/>
      </dsp:nvSpPr>
      <dsp:spPr>
        <a:xfrm rot="5400000">
          <a:off x="1872885" y="1183285"/>
          <a:ext cx="171349" cy="171349"/>
        </a:xfrm>
        <a:prstGeom prst="rightArrow">
          <a:avLst>
            <a:gd name="adj1" fmla="val 66700"/>
            <a:gd name="adj2" fmla="val 50000"/>
          </a:avLst>
        </a:prstGeom>
        <a:solidFill>
          <a:schemeClr val="accent1"/>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617A085-E756-C340-B729-9816B8EDC2C7}">
      <dsp:nvSpPr>
        <dsp:cNvPr id="0" name=""/>
        <dsp:cNvSpPr/>
      </dsp:nvSpPr>
      <dsp:spPr>
        <a:xfrm>
          <a:off x="279" y="1440310"/>
          <a:ext cx="3916560" cy="979140"/>
        </a:xfrm>
        <a:prstGeom prst="roundRect">
          <a:avLst>
            <a:gd name="adj" fmla="val 10000"/>
          </a:avLst>
        </a:prstGeom>
        <a:solidFill>
          <a:schemeClr val="accent1">
            <a:alpha val="90000"/>
            <a:tint val="40000"/>
            <a:hueOff val="0"/>
            <a:satOff val="0"/>
            <a:lumOff val="0"/>
            <a:alphaOff val="0"/>
          </a:schemeClr>
        </a:solidFill>
        <a:ln w="25400" cap="rnd"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If the user has access to the entire database or just portions of it</a:t>
          </a:r>
          <a:endParaRPr lang="en-US" sz="1600" kern="1200" dirty="0"/>
        </a:p>
      </dsp:txBody>
      <dsp:txXfrm>
        <a:off x="28957" y="1468988"/>
        <a:ext cx="3859204" cy="921784"/>
      </dsp:txXfrm>
    </dsp:sp>
    <dsp:sp modelId="{418A1A9B-B8EB-184C-B8AF-CA8207E8D21E}">
      <dsp:nvSpPr>
        <dsp:cNvPr id="0" name=""/>
        <dsp:cNvSpPr/>
      </dsp:nvSpPr>
      <dsp:spPr>
        <a:xfrm rot="5400000">
          <a:off x="1872885" y="2505125"/>
          <a:ext cx="171349" cy="171349"/>
        </a:xfrm>
        <a:prstGeom prst="rightArrow">
          <a:avLst>
            <a:gd name="adj1" fmla="val 66700"/>
            <a:gd name="adj2" fmla="val 50000"/>
          </a:avLst>
        </a:prstGeom>
        <a:solidFill>
          <a:schemeClr val="accent1"/>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F7E897E6-1360-EE43-B6D9-17E7E2AD3FCF}">
      <dsp:nvSpPr>
        <dsp:cNvPr id="0" name=""/>
        <dsp:cNvSpPr/>
      </dsp:nvSpPr>
      <dsp:spPr>
        <a:xfrm>
          <a:off x="279" y="2762149"/>
          <a:ext cx="3916560" cy="979140"/>
        </a:xfrm>
        <a:prstGeom prst="roundRect">
          <a:avLst>
            <a:gd name="adj" fmla="val 10000"/>
          </a:avLst>
        </a:prstGeom>
        <a:solidFill>
          <a:schemeClr val="accent1">
            <a:alpha val="90000"/>
            <a:tint val="40000"/>
            <a:hueOff val="0"/>
            <a:satOff val="0"/>
            <a:lumOff val="0"/>
            <a:alphaOff val="0"/>
          </a:schemeClr>
        </a:solidFill>
        <a:ln w="25400" cap="rnd"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What access rights the user has (create, insert, delete, update, read, write)</a:t>
          </a:r>
          <a:endParaRPr lang="en-US" sz="1600" kern="1200" dirty="0"/>
        </a:p>
      </dsp:txBody>
      <dsp:txXfrm>
        <a:off x="28957" y="2790827"/>
        <a:ext cx="3859204" cy="921784"/>
      </dsp:txXfrm>
    </dsp:sp>
    <dsp:sp modelId="{A4590DF0-A318-CC43-A18A-0B09CE77DACF}">
      <dsp:nvSpPr>
        <dsp:cNvPr id="0" name=""/>
        <dsp:cNvSpPr/>
      </dsp:nvSpPr>
      <dsp:spPr>
        <a:xfrm>
          <a:off x="4465159" y="118470"/>
          <a:ext cx="3916560" cy="979140"/>
        </a:xfrm>
        <a:prstGeom prst="roundRect">
          <a:avLst>
            <a:gd name="adj" fmla="val 10000"/>
          </a:avLst>
        </a:prstGeom>
        <a:solidFill>
          <a:schemeClr val="tx2">
            <a:lumMod val="75000"/>
          </a:schemeClr>
        </a:solidFill>
        <a:ln w="25400">
          <a:solidFill>
            <a:schemeClr val="bg1"/>
          </a:solid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b="1" kern="1200" dirty="0">
              <a:solidFill>
                <a:srgbClr val="000000"/>
              </a:solidFill>
            </a:rPr>
            <a:t>Can support a range of administrative policies</a:t>
          </a:r>
          <a:endParaRPr lang="en-US" sz="2400" kern="1200" dirty="0">
            <a:solidFill>
              <a:srgbClr val="000000"/>
            </a:solidFill>
          </a:endParaRPr>
        </a:p>
      </dsp:txBody>
      <dsp:txXfrm>
        <a:off x="4493837" y="147148"/>
        <a:ext cx="3859204" cy="921784"/>
      </dsp:txXfrm>
    </dsp:sp>
    <dsp:sp modelId="{E10E247B-EA72-0B4D-BEC6-25AE77564A34}">
      <dsp:nvSpPr>
        <dsp:cNvPr id="0" name=""/>
        <dsp:cNvSpPr/>
      </dsp:nvSpPr>
      <dsp:spPr>
        <a:xfrm rot="5400000">
          <a:off x="6337764" y="1183285"/>
          <a:ext cx="171349" cy="171349"/>
        </a:xfrm>
        <a:prstGeom prst="rightArrow">
          <a:avLst>
            <a:gd name="adj1" fmla="val 66700"/>
            <a:gd name="adj2" fmla="val 50000"/>
          </a:avLst>
        </a:prstGeom>
        <a:solidFill>
          <a:schemeClr val="accent1"/>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B0E0FFB7-FDE8-8F45-91C3-073F4B738C6C}">
      <dsp:nvSpPr>
        <dsp:cNvPr id="0" name=""/>
        <dsp:cNvSpPr/>
      </dsp:nvSpPr>
      <dsp:spPr>
        <a:xfrm>
          <a:off x="4465159" y="1440310"/>
          <a:ext cx="3916560" cy="979140"/>
        </a:xfrm>
        <a:prstGeom prst="roundRect">
          <a:avLst>
            <a:gd name="adj" fmla="val 10000"/>
          </a:avLst>
        </a:prstGeom>
        <a:solidFill>
          <a:schemeClr val="accent1">
            <a:alpha val="90000"/>
            <a:tint val="40000"/>
            <a:hueOff val="0"/>
            <a:satOff val="0"/>
            <a:lumOff val="0"/>
            <a:alphaOff val="0"/>
          </a:schemeClr>
        </a:solidFill>
        <a:ln w="25400" cap="rnd"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711200" rtl="0">
            <a:lnSpc>
              <a:spcPct val="90000"/>
            </a:lnSpc>
            <a:spcBef>
              <a:spcPct val="0"/>
            </a:spcBef>
            <a:spcAft>
              <a:spcPct val="35000"/>
            </a:spcAft>
            <a:buNone/>
          </a:pPr>
          <a:r>
            <a:rPr lang="en-US" sz="1600" b="1" kern="1200" dirty="0"/>
            <a:t>Centralized administration</a:t>
          </a:r>
          <a:endParaRPr lang="en-US" sz="1600" kern="1200" dirty="0"/>
        </a:p>
        <a:p>
          <a:pPr marL="114300" lvl="1" indent="-114300" algn="l" defTabSz="533400" rtl="0">
            <a:lnSpc>
              <a:spcPct val="90000"/>
            </a:lnSpc>
            <a:spcBef>
              <a:spcPct val="0"/>
            </a:spcBef>
            <a:spcAft>
              <a:spcPct val="15000"/>
            </a:spcAft>
            <a:buChar char="•"/>
          </a:pPr>
          <a:r>
            <a:rPr lang="en-US" sz="1200" b="1" kern="1200" dirty="0"/>
            <a:t>Small number of privileged users may grant and revoke access rights</a:t>
          </a:r>
          <a:endParaRPr lang="en-US" sz="1200" kern="1200" dirty="0"/>
        </a:p>
      </dsp:txBody>
      <dsp:txXfrm>
        <a:off x="4493837" y="1468988"/>
        <a:ext cx="3859204" cy="921784"/>
      </dsp:txXfrm>
    </dsp:sp>
    <dsp:sp modelId="{40379304-9C63-0940-BF30-51A501825D49}">
      <dsp:nvSpPr>
        <dsp:cNvPr id="0" name=""/>
        <dsp:cNvSpPr/>
      </dsp:nvSpPr>
      <dsp:spPr>
        <a:xfrm rot="5400000">
          <a:off x="6337764" y="2505125"/>
          <a:ext cx="171349" cy="171349"/>
        </a:xfrm>
        <a:prstGeom prst="rightArrow">
          <a:avLst>
            <a:gd name="adj1" fmla="val 66700"/>
            <a:gd name="adj2" fmla="val 50000"/>
          </a:avLst>
        </a:prstGeom>
        <a:solidFill>
          <a:schemeClr val="accent1"/>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C210DFBA-EE4C-3D48-A239-0A54457A4CE7}">
      <dsp:nvSpPr>
        <dsp:cNvPr id="0" name=""/>
        <dsp:cNvSpPr/>
      </dsp:nvSpPr>
      <dsp:spPr>
        <a:xfrm>
          <a:off x="4465159" y="2762149"/>
          <a:ext cx="3916560" cy="979140"/>
        </a:xfrm>
        <a:prstGeom prst="roundRect">
          <a:avLst>
            <a:gd name="adj" fmla="val 10000"/>
          </a:avLst>
        </a:prstGeom>
        <a:solidFill>
          <a:schemeClr val="accent1">
            <a:alpha val="90000"/>
            <a:tint val="40000"/>
            <a:hueOff val="0"/>
            <a:satOff val="0"/>
            <a:lumOff val="0"/>
            <a:alphaOff val="0"/>
          </a:schemeClr>
        </a:solidFill>
        <a:ln w="25400" cap="rnd"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711200" rtl="0">
            <a:lnSpc>
              <a:spcPct val="90000"/>
            </a:lnSpc>
            <a:spcBef>
              <a:spcPct val="0"/>
            </a:spcBef>
            <a:spcAft>
              <a:spcPct val="35000"/>
            </a:spcAft>
            <a:buNone/>
          </a:pPr>
          <a:r>
            <a:rPr lang="en-US" sz="1600" b="1" kern="1200" dirty="0"/>
            <a:t>Ownership-based administration</a:t>
          </a:r>
          <a:endParaRPr lang="en-US" sz="1600" kern="1200" dirty="0"/>
        </a:p>
        <a:p>
          <a:pPr marL="114300" lvl="1" indent="-114300" algn="l" defTabSz="533400" rtl="0">
            <a:lnSpc>
              <a:spcPct val="90000"/>
            </a:lnSpc>
            <a:spcBef>
              <a:spcPct val="0"/>
            </a:spcBef>
            <a:spcAft>
              <a:spcPct val="15000"/>
            </a:spcAft>
            <a:buChar char="•"/>
          </a:pPr>
          <a:r>
            <a:rPr lang="en-US" sz="1200" b="1" kern="1200" dirty="0"/>
            <a:t>The creator of a table may grant and revoke access rights to the table</a:t>
          </a:r>
          <a:endParaRPr lang="en-US" sz="1200" kern="1200" dirty="0"/>
        </a:p>
      </dsp:txBody>
      <dsp:txXfrm>
        <a:off x="4493837" y="2790827"/>
        <a:ext cx="3859204" cy="921784"/>
      </dsp:txXfrm>
    </dsp:sp>
    <dsp:sp modelId="{0F05858A-43AB-C247-B726-3AC9790EBA67}">
      <dsp:nvSpPr>
        <dsp:cNvPr id="0" name=""/>
        <dsp:cNvSpPr/>
      </dsp:nvSpPr>
      <dsp:spPr>
        <a:xfrm rot="5400000">
          <a:off x="6337764" y="3826964"/>
          <a:ext cx="171349" cy="171349"/>
        </a:xfrm>
        <a:prstGeom prst="rightArrow">
          <a:avLst>
            <a:gd name="adj1" fmla="val 66700"/>
            <a:gd name="adj2" fmla="val 50000"/>
          </a:avLst>
        </a:prstGeom>
        <a:solidFill>
          <a:schemeClr val="accent1"/>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EFD569BB-6393-254A-8F5F-F6C61361DD67}">
      <dsp:nvSpPr>
        <dsp:cNvPr id="0" name=""/>
        <dsp:cNvSpPr/>
      </dsp:nvSpPr>
      <dsp:spPr>
        <a:xfrm>
          <a:off x="4465159" y="4083988"/>
          <a:ext cx="3916560" cy="979140"/>
        </a:xfrm>
        <a:prstGeom prst="roundRect">
          <a:avLst>
            <a:gd name="adj" fmla="val 10000"/>
          </a:avLst>
        </a:prstGeom>
        <a:solidFill>
          <a:schemeClr val="accent1">
            <a:alpha val="90000"/>
            <a:tint val="40000"/>
            <a:hueOff val="0"/>
            <a:satOff val="0"/>
            <a:lumOff val="0"/>
            <a:alphaOff val="0"/>
          </a:schemeClr>
        </a:solidFill>
        <a:ln w="25400" cap="rnd"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711200" rtl="0">
            <a:lnSpc>
              <a:spcPct val="90000"/>
            </a:lnSpc>
            <a:spcBef>
              <a:spcPct val="0"/>
            </a:spcBef>
            <a:spcAft>
              <a:spcPct val="35000"/>
            </a:spcAft>
            <a:buNone/>
          </a:pPr>
          <a:r>
            <a:rPr lang="en-US" sz="1600" b="1" kern="1200" dirty="0"/>
            <a:t>Decentralized administration</a:t>
          </a:r>
          <a:endParaRPr lang="en-US" sz="1600" kern="1200" dirty="0"/>
        </a:p>
        <a:p>
          <a:pPr marL="114300" lvl="1" indent="-114300" algn="l" defTabSz="533400" rtl="0">
            <a:lnSpc>
              <a:spcPct val="90000"/>
            </a:lnSpc>
            <a:spcBef>
              <a:spcPct val="0"/>
            </a:spcBef>
            <a:spcAft>
              <a:spcPct val="15000"/>
            </a:spcAft>
            <a:buChar char="•"/>
          </a:pPr>
          <a:r>
            <a:rPr lang="en-US" sz="1200" b="1" kern="1200" dirty="0"/>
            <a:t>The owner of the table may grant and revoke authorization rights to other users, allowing them to grant and revoke access rights to the table</a:t>
          </a:r>
          <a:endParaRPr lang="en-US" sz="1200" kern="1200" dirty="0"/>
        </a:p>
      </dsp:txBody>
      <dsp:txXfrm>
        <a:off x="4493837" y="4112666"/>
        <a:ext cx="3859204" cy="92178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3C198186-20EE-9348-AA27-7E60E141A490}" type="slidenum">
              <a:rPr lang="en-AU"/>
              <a:pPr>
                <a:defRPr/>
              </a:pPr>
              <a:t>‹#›</a:t>
            </a:fld>
            <a:endParaRPr lang="en-AU"/>
          </a:p>
        </p:txBody>
      </p:sp>
    </p:spTree>
    <p:extLst>
      <p:ext uri="{BB962C8B-B14F-4D97-AF65-F5344CB8AC3E}">
        <p14:creationId xmlns:p14="http://schemas.microsoft.com/office/powerpoint/2010/main" val="37080698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1</a:t>
            </a:fld>
            <a:endParaRPr lang="en-AU"/>
          </a:p>
        </p:txBody>
      </p:sp>
    </p:spTree>
    <p:extLst>
      <p:ext uri="{BB962C8B-B14F-4D97-AF65-F5344CB8AC3E}">
        <p14:creationId xmlns:p14="http://schemas.microsoft.com/office/powerpoint/2010/main" val="2260248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abstract model of a relational database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table is shown as Figure 5.3. There are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individuals, or entities, in the 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attributes. Each attribute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has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A</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possible values, with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x</a:t>
            </a:r>
            <a:r>
              <a:rPr lang="en-US" sz="1200" b="0" i="1" u="none" strike="noStrike" kern="1200" baseline="-25000" dirty="0" err="1">
                <a:solidFill>
                  <a:schemeClr val="tx1"/>
                </a:solidFill>
                <a:latin typeface="Arial" pitchFamily="-110" charset="0"/>
                <a:ea typeface="ＭＳ Ｐゴシック" pitchFamily="-110" charset="-128"/>
                <a:cs typeface="ＭＳ Ｐゴシック" pitchFamily="-110" charset="-128"/>
              </a:rPr>
              <a:t>ij</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denoting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value of attribute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j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for entity </a:t>
            </a:r>
            <a:r>
              <a:rPr lang="en-US" sz="1200" b="0" i="1" u="none" strike="noStrike" kern="1200" baseline="0" dirty="0" err="1">
                <a:solidFill>
                  <a:schemeClr val="tx1"/>
                </a:solidFill>
                <a:latin typeface="Arial" pitchFamily="-110" charset="0"/>
                <a:ea typeface="ＭＳ Ｐゴシック" pitchFamily="-110" charset="-128"/>
                <a:cs typeface="ＭＳ Ｐゴシック" pitchFamily="-110" charset="-128"/>
              </a:rPr>
              <a:t>i</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10</a:t>
            </a:fld>
            <a:endParaRPr lang="en-AU"/>
          </a:p>
        </p:txBody>
      </p:sp>
    </p:spTree>
    <p:extLst>
      <p:ext uri="{BB962C8B-B14F-4D97-AF65-F5344CB8AC3E}">
        <p14:creationId xmlns:p14="http://schemas.microsoft.com/office/powerpoint/2010/main" val="2843227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11</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Figure 5.4a provides a relational database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example.In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Department table, the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ID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the primary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each value is unique. This table gives the ID, name, and account number for each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department. The Employee table contains the name, salary code, employee ID,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phone number of each employee. The Employee table also indicates the department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which each employee is assigned by including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identified as a foreign key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provides the relationship between the Employee table and the Department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 </a:t>
            </a:r>
            <a:r>
              <a:rPr lang="en-US" sz="1200" b="1" kern="1200" dirty="0">
                <a:solidFill>
                  <a:schemeClr val="tx1"/>
                </a:solidFill>
                <a:effectLst/>
                <a:latin typeface="Arial" pitchFamily="-110" charset="0"/>
                <a:ea typeface="ＭＳ Ｐゴシック" pitchFamily="-110" charset="-128"/>
                <a:cs typeface="ＭＳ Ｐゴシック" pitchFamily="-110" charset="-128"/>
              </a:rPr>
              <a:t>view </a:t>
            </a:r>
            <a:r>
              <a:rPr lang="en-US" sz="1200" kern="1200" dirty="0">
                <a:solidFill>
                  <a:schemeClr val="tx1"/>
                </a:solidFill>
                <a:effectLst/>
                <a:latin typeface="Arial" pitchFamily="-110" charset="0"/>
                <a:ea typeface="ＭＳ Ｐゴシック" pitchFamily="-110" charset="-128"/>
                <a:cs typeface="ＭＳ Ｐゴシック" pitchFamily="-110" charset="-128"/>
              </a:rPr>
              <a:t> is a virtual table. In essence, a view is the result of a query that returns</a:t>
            </a:r>
          </a:p>
          <a:p>
            <a:r>
              <a:rPr lang="en-US" sz="1200" kern="1200" dirty="0">
                <a:solidFill>
                  <a:schemeClr val="tx1"/>
                </a:solidFill>
                <a:effectLst/>
                <a:latin typeface="Arial" pitchFamily="-110" charset="0"/>
                <a:ea typeface="ＭＳ Ｐゴシック" pitchFamily="-110" charset="-128"/>
                <a:cs typeface="ＭＳ Ｐゴシック" pitchFamily="-110" charset="-128"/>
              </a:rPr>
              <a:t>selected rows and columns from one or more tables.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5.4b is a view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includes the employee name, ID, and phone number from the Employee table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corresponding department name from the Department table. The linkage is the</a:t>
            </a:r>
          </a:p>
          <a:p>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so that the view table includes data from each row of the Employee table, with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additional data from the Department table. It is also possible to construct a view</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a single table. For example, one view of the Employee table consists of all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rows, with the salary code column deleted. A view can be qualified to include only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some rows and/or some columns. For example, a view can be defined consisting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 rows in the Employee table for which the </a:t>
            </a:r>
            <a:r>
              <a:rPr lang="en-US" sz="1200" b="0" i="1" u="none" strike="noStrike" kern="1200" baseline="0" dirty="0">
                <a:solidFill>
                  <a:schemeClr val="tx1"/>
                </a:solidFill>
                <a:latin typeface="Arial" pitchFamily="-110" charset="0"/>
                <a:ea typeface="ＭＳ Ｐゴシック" pitchFamily="-110" charset="-128"/>
                <a:cs typeface="ＭＳ Ｐゴシック" pitchFamily="-110" charset="-128"/>
              </a:rPr>
              <a:t>Did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  15.</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7862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12</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8676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13</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073583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14</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026755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15</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Structured Query Language (SQL) is a standardized language that can be used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define schema, manipulate, and query data in a relational database. There are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versions of the ANSI/ISO standard and a variety of different implementations,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but all follow the same basic syntax and semantics.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be used to create tables, insert and delete data in tables, create views,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retrieve data with query statements.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98692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SQL injection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one of the most prevalent and dangerous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network-based security threats. Consider the following reports: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The July 2013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Web Application Attack Report [IMPE13] surveyed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cross-section of Web application servers in industry and monitored eight different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types of common attacks. The report found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ranked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first or second in total number of attack incidents, the number of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requests per attack incident, and average number of days per month that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experienced at least one attack incident.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Imperva</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observed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Web site that received 94,057 SQL injection attack requests in one day.</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2.  The Open Web Application Security Project’s 2013 report [OWAS13] on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ten most critical Web application security risks listed injection attacks, especially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 the top risk. This ranking is unchanged from its 2010 report.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Veracode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2016 State of Software Security Report [VERA16] found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percentage of applications affected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around 35%.</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4.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Trustwave</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2016 Global Security Report [TRUS16] lists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of the top two intrusion techniques. </a:t>
            </a:r>
            <a:r>
              <a:rPr lang="en-US" sz="1200" kern="1200" dirty="0">
                <a:solidFill>
                  <a:schemeClr val="tx1"/>
                </a:solidFill>
                <a:effectLst/>
                <a:latin typeface="Arial" pitchFamily="-110" charset="0"/>
                <a:ea typeface="ＭＳ Ｐゴシック" pitchFamily="-110" charset="-128"/>
                <a:cs typeface="ＭＳ Ｐゴシック" pitchFamily="-110" charset="-128"/>
              </a:rPr>
              <a:t> The report notes that </a:t>
            </a:r>
            <a:r>
              <a:rPr lang="en-US" sz="1200" kern="1200" dirty="0" err="1">
                <a:solidFill>
                  <a:schemeClr val="tx1"/>
                </a:solidFill>
                <a:effectLst/>
                <a:latin typeface="Arial" pitchFamily="-110" charset="0"/>
                <a:ea typeface="ＭＳ Ｐゴシック" pitchFamily="-110" charset="-128"/>
                <a:cs typeface="ＭＳ Ｐゴシック" pitchFamily="-110" charset="-128"/>
              </a:rPr>
              <a:t>SQLi</a:t>
            </a:r>
            <a:r>
              <a:rPr lang="en-US" sz="1200" kern="1200" dirty="0">
                <a:solidFill>
                  <a:schemeClr val="tx1"/>
                </a:solidFill>
                <a:effectLst/>
                <a:latin typeface="Arial" pitchFamily="-110" charset="0"/>
                <a:ea typeface="ＭＳ Ｐゴシック" pitchFamily="-110" charset="-128"/>
                <a:cs typeface="ＭＳ Ｐゴシック" pitchFamily="-110" charset="-128"/>
              </a:rPr>
              <a:t> can pose a</a:t>
            </a:r>
          </a:p>
          <a:p>
            <a:r>
              <a:rPr lang="en-US" sz="1200" kern="1200" dirty="0">
                <a:solidFill>
                  <a:schemeClr val="tx1"/>
                </a:solidFill>
                <a:effectLst/>
                <a:latin typeface="Arial" pitchFamily="-110" charset="0"/>
                <a:ea typeface="ＭＳ Ｐゴシック" pitchFamily="-110" charset="-128"/>
                <a:cs typeface="ＭＳ Ｐゴシック" pitchFamily="-110" charset="-128"/>
              </a:rPr>
              <a:t>significant threat to sensitive data such as personally identifiable information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(PII) and credit card data, and it can be hard to prevent and relatively easy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exploit these 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general terms,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exploit the nature of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pages. In contrast to the static Web pages of years gone by, most current Web sites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dynamic components and content. Many such pages ask for information,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as location, personal identity information, and credit card information. This dynamic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content is usually transferred to and from back-end databases that contain volumes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information—anything from cardholder data to which type of running shoes is most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purchased. An application server Web page will make SQL queries to databases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send and receive information critical to making a positive user experience.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such an environment,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is designed to send malicious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commands to the database server. The most common attack goal is bulk extraction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data. Attackers can dump database tables with hundreds of thousands of customer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records. Depending on the environment, SQL injection can also be exploited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modify or delete data, execute arbitrary operating system commands, or launch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denial-of-service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a:t>
            </a: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16</a:t>
            </a:fld>
            <a:endParaRPr lang="en-AU"/>
          </a:p>
        </p:txBody>
      </p:sp>
    </p:spTree>
    <p:extLst>
      <p:ext uri="{BB962C8B-B14F-4D97-AF65-F5344CB8AC3E}">
        <p14:creationId xmlns:p14="http://schemas.microsoft.com/office/powerpoint/2010/main" val="175246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an attack that exploits a security vulnerability occurring in the database layer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application (such as queries). Using SQL injection, the attacker can extract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manipulate the web application’s data. The attack is viable when user input is either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incorrectly filtered for string literal escape characters embedded in SQL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or user input is not strongly typed, and thereby unexpectedly executed.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5.5, from [ACUN13], is a typical example of an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The steps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involved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1.  Hacker finds a vulnerability in a custom Web application and injects an SQL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command to a database by sending the command to the Web server. The command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injected into traffic that will be accepted by the firewall.</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2. The Web server receives the malicious code and sends it to the Web application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3. The Web application server receives the malicious code from the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sends it to the database server.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4. The database server executes the malicious code on the database. The database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returns data from credit cards table.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5. The Web application server dynamically generates a page with data including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credit card details from the database.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6. The Web server sends the credit card details to the hacker.</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18</a:t>
            </a:fld>
            <a:endParaRPr lang="en-AU"/>
          </a:p>
        </p:txBody>
      </p:sp>
    </p:spTree>
    <p:extLst>
      <p:ext uri="{BB962C8B-B14F-4D97-AF65-F5344CB8AC3E}">
        <p14:creationId xmlns:p14="http://schemas.microsoft.com/office/powerpoint/2010/main" val="1016636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typically works by prematurely terminating a text string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appending a new command. Because the inserted command may have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strings appended to it before it is executed, the attacker terminates the injected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with a comment mark “--”. Subsequent text is ignored at execution time.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19</a:t>
            </a:fld>
            <a:endParaRPr lang="en-AU"/>
          </a:p>
        </p:txBody>
      </p:sp>
    </p:spTree>
    <p:extLst>
      <p:ext uri="{BB962C8B-B14F-4D97-AF65-F5344CB8AC3E}">
        <p14:creationId xmlns:p14="http://schemas.microsoft.com/office/powerpoint/2010/main" val="1466347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typically works by prematurely terminating a text string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appending a new command. Because the inserted command may have additional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strings appended to it before it is executed, the attacker terminates the injected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with a comment mark “--”. Subsequent text is ignored at execution time.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20</a:t>
            </a:fld>
            <a:endParaRPr lang="en-AU"/>
          </a:p>
        </p:txBody>
      </p:sp>
    </p:spTree>
    <p:extLst>
      <p:ext uri="{BB962C8B-B14F-4D97-AF65-F5344CB8AC3E}">
        <p14:creationId xmlns:p14="http://schemas.microsoft.com/office/powerpoint/2010/main" val="2836561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a:t>
            </a:fld>
            <a:endParaRPr lang="en-AU"/>
          </a:p>
        </p:txBody>
      </p:sp>
    </p:spTree>
    <p:extLst>
      <p:ext uri="{BB962C8B-B14F-4D97-AF65-F5344CB8AC3E}">
        <p14:creationId xmlns:p14="http://schemas.microsoft.com/office/powerpoint/2010/main" val="1097385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 characterize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in terms of the avenue of attack and the type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[CHAN11, HALF06]. The main avenues of attack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case, attackers inject SQL commands by providing suitably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crafted user input. A Web application can read user input in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ways based on the environment in which the application is deployed. In most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form submissions that are sent to the Web application via HTTP GET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POST requests. Web applications are generally able to access the user input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contained in these requests as they would access any other variable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Server variables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variables are a collection of variables that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headers, network protocol headers, and environmental variables.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use these server variables in a variety of ways, such as logging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usage statistics and identifying browsing trends. If these variables are logged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 database without sanitization, this could create an SQL injection vulnerability.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attackers can forge the values that are placed in HTTP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 headers, they can exploit this vulnerability by placing data directly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the headers. When the query to log the server variable is issued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Second-order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Second-order injection occurs when incomplete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prevention mechanisms against SQL injection attacks are in place. In second-order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injection, a malicious user could rely on data already present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or database to trigger an SQL injection attack, so when the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occurs, the input that modifies the query to cause an attack does not come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user, but from within the system itself.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Cookies: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client returns to a Web application, cookies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restore the client’s state information. Because the client has control over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cookies, an attacker could alter cookies such that when the application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builds an SQL query based on the cookie’s content, the structure and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query is modified.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Physical 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injection is possible by supplying user input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constructs an attack outside the realm of web requests. This user-input could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the form of conventional barcodes, RFID tags, or even paper forms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scanned using optical character recognition and passed to a database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21</a:t>
            </a:fld>
            <a:endParaRPr lang="en-AU"/>
          </a:p>
        </p:txBody>
      </p:sp>
    </p:spTree>
    <p:extLst>
      <p:ext uri="{BB962C8B-B14F-4D97-AF65-F5344CB8AC3E}">
        <p14:creationId xmlns:p14="http://schemas.microsoft.com/office/powerpoint/2010/main" val="2180957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 characterize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in terms of the avenue of attack and the type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[CHAN11, HALF06]. The main avenues of attack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case, attackers inject SQL commands by providing suitably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crafted user input. A Web application can read user input in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ways based on the environment in which the application is deployed. In most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form submissions that are sent to the Web application via HTTP GET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POST requests. Web applications are generally able to access the user input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contained in these requests as they would access any other variable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Server variables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variables are a collection of variables that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headers, network protocol headers, and environmental variables.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use these server variables in a variety of ways, such as logging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usage statistics and identifying browsing trends. If these variables are logged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 database without sanitization, this could create an SQL injection vulnerability.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attackers can forge the values that are placed in HTTP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 headers, they can exploit this vulnerability by placing data directly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the headers. When the query to log the server variable is issued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Second-order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Second-order injection occurs when incomplete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prevention mechanisms against SQL injection attacks are in place. In second-order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injection, a malicious user could rely on data already present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or database to trigger an SQL injection attack, so when the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occurs, the input that modifies the query to cause an attack does not come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user, but from within the system itself.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Cookies: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client returns to a Web application, cookies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restore the client’s state information. Because the client has control over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cookies, an attacker could alter cookies such that when the application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builds an SQL query based on the cookie’s content, the structure and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query is modified.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Physical 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injection is possible by supplying user input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constructs an attack outside the realm of web requests. This user-input could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the form of conventional barcodes, RFID tags, or even paper forms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scanned using optical character recognition and passed to a database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22</a:t>
            </a:fld>
            <a:endParaRPr lang="en-AU"/>
          </a:p>
        </p:txBody>
      </p:sp>
    </p:spTree>
    <p:extLst>
      <p:ext uri="{BB962C8B-B14F-4D97-AF65-F5344CB8AC3E}">
        <p14:creationId xmlns:p14="http://schemas.microsoft.com/office/powerpoint/2010/main" val="3326930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We can characterize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in terms of the avenue of attack and the type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 [CHAN11, HALF06]. The main avenues of attack are as follows: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this case, attackers inject SQL commands by providing suitably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crafted user input. A Web application can read user input in several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ways based on the environment in which the application is deployed. In most</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that target Web applications, user input typically comes from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form submissions that are sent to the Web application via HTTP GET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POST requests. Web applications are generally able to access the user input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contained in these requests as they would access any other variable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environment.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Server variables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Server variables are a collection of variables that contain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HTTP headers, network protocol headers, and environmental variables.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applications use these server variables in a variety of ways, such as logging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usage statistics and identifying browsing trends. If these variables are logged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 database without sanitization, this could create an SQL injection vulnerability.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attackers can forge the values that are placed in HTTP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network headers, they can exploit this vulnerability by placing data directly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into the headers. When the query to log the server variable is issued to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the attack in the forged header is then triggered.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Second-order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Second-order injection occurs when incomplete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prevention mechanisms against SQL injection attacks are in place. In second-order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injection, a malicious user could rely on data already present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 or database to trigger an SQL injection attack, so when the attack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occurs, the input that modifies the query to cause an attack does not come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user, but from within the system itself.</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Cookies: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a client returns to a Web application, cookies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restore the client’s state information. Because the client has control over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cookies, an attacker could alter cookies such that when the application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builds an SQL query based on the cookie’s content, the structure and function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query is modified.</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Physical user input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injection is possible by supplying user input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constructs an attack outside the realm of web requests. This user-input could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take the form of conventional barcodes, RFID tags, or even paper forms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scanned using optical character recognition and passed to a database management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23</a:t>
            </a:fld>
            <a:endParaRPr lang="en-AU"/>
          </a:p>
        </p:txBody>
      </p:sp>
    </p:spTree>
    <p:extLst>
      <p:ext uri="{BB962C8B-B14F-4D97-AF65-F5344CB8AC3E}">
        <p14:creationId xmlns:p14="http://schemas.microsoft.com/office/powerpoint/2010/main" val="1056239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can be grouped into three main categories: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inferential,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out-of-band. An </a:t>
            </a:r>
            <a:r>
              <a:rPr lang="en-US" sz="1200" b="1"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uses the same communication channel for injecting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code and retrieving results. The retrieved data are presented directly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Web page.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Tautology: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form of attack injects code in one or more conditional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 that they always evaluate to true.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End-of-line comment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After injecting code into a particular field, legitimate code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follows are nullified through usage of end of line comments.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to add ”- -” after inputs so that remaining queries are not treated as executable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code, but comments. The preceding tautology example is also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Piggybacked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attacker adds additional queries beyond the intended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query, piggy-backing the attack on top of a legitimate request. This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relies on server configurations that allow several different queries within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of code. The example in the preceding section is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26</a:t>
            </a:fld>
            <a:endParaRPr lang="en-AU"/>
          </a:p>
        </p:txBody>
      </p:sp>
    </p:spTree>
    <p:extLst>
      <p:ext uri="{BB962C8B-B14F-4D97-AF65-F5344CB8AC3E}">
        <p14:creationId xmlns:p14="http://schemas.microsoft.com/office/powerpoint/2010/main" val="4100379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can be grouped into three main categories: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inferential,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out-of-band. An </a:t>
            </a:r>
            <a:r>
              <a:rPr lang="en-US" sz="1200" b="1"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uses the same communication channel for injecting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code and retrieving results. The retrieved data are presented directly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Web page.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Tautology: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form of attack injects code in one or more conditional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 that they always evaluate to true.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End-of-line comment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After injecting code into a particular field, legitimate code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follows are nullified through usage of end of line comments.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to add ”- -” after inputs so that remaining queries are not treated as executable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code, but comments. The preceding tautology example is also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Piggybacked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attacker adds additional queries beyond the intended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query, piggy-backing the attack on top of a legitimate request. This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relies on server configurations that allow several different queries within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of code. The example in the preceding section is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27</a:t>
            </a:fld>
            <a:endParaRPr lang="en-AU"/>
          </a:p>
        </p:txBody>
      </p:sp>
    </p:spTree>
    <p:extLst>
      <p:ext uri="{BB962C8B-B14F-4D97-AF65-F5344CB8AC3E}">
        <p14:creationId xmlns:p14="http://schemas.microsoft.com/office/powerpoint/2010/main" val="288045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can be grouped into three main categories: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inferential,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out-of-band. An </a:t>
            </a:r>
            <a:r>
              <a:rPr lang="en-US" sz="1200" b="1"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uses the same communication channel for injecting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SQL code and retrieving results. The retrieved data are presented directly 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Web page.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Inband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types 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Tautology: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form of attack injects code in one or more conditional statements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 that they always evaluate to true. </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End-of-line comment</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After injecting code into a particular field, legitimate code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follows are nullified through usage of end of line comments. An example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to add ”- -” after inputs so that remaining queries are not treated as executable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code, but comments. The preceding tautology example is also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Piggybacked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attacker adds additional queries beyond the intended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query, piggy-backing the attack on top of a legitimate request. This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relies on server configurations that allow several different queries within a single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string of code. The example in the preceding section is of this form.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28</a:t>
            </a:fld>
            <a:endParaRPr lang="en-AU"/>
          </a:p>
        </p:txBody>
      </p:sp>
    </p:spTree>
    <p:extLst>
      <p:ext uri="{BB962C8B-B14F-4D97-AF65-F5344CB8AC3E}">
        <p14:creationId xmlns:p14="http://schemas.microsoft.com/office/powerpoint/2010/main" val="3543892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inferential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is no actual transfer of data, but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able to reconstruct the information by sending particular requests and observing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resulting behavior of the Website/database server. Inferential attack types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Illegal/logically incorrect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lets an attacker gather important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about the type and structure of the backend database of a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The attack is considered a preliminary, information-gathering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 for other attacks. The vulnerability leveraged by this attack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default error page returned by application servers is often overly descriptive.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fact, the simple fact that an error messages is generated can often reveal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vulnerable/injectable parameters to an attacker.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Blind SQL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Blind SQL injection allows attackers to infer the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present in a database system even when the system is sufficiently secure to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display any erroneous information back to the attacker. The attacker asks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true/false questions. If the injected statement evaluates to true, the site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continues to function normally. If the statement evaluates to false, although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no descriptive error message, the page differs significantly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normally functioning page.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29</a:t>
            </a:fld>
            <a:endParaRPr lang="en-AU"/>
          </a:p>
        </p:txBody>
      </p:sp>
    </p:spTree>
    <p:extLst>
      <p:ext uri="{BB962C8B-B14F-4D97-AF65-F5344CB8AC3E}">
        <p14:creationId xmlns:p14="http://schemas.microsoft.com/office/powerpoint/2010/main" val="3240593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inferential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there is no actual transfer of data, but the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able to reconstruct the information by sending particular requests and observing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resulting behavior of the Website/database server. Inferential attack types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Illegal/logically incorrect queries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lets an attacker gather important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about the type and structure of the backend database of a Web</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application. The attack is considered a preliminary, information-gathering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step for other attacks. The vulnerability leveraged by this attack is that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default error page returned by application servers is often overly descriptive.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fact, the simple fact that an error messages is generated can often reveal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vulnerable/injectable parameters to an attacker.</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Blind SQL injection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Blind SQL injection allows attackers to infer the data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present in a database system even when the system is sufficiently secure to not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display any erroneous information back to the attacker. The attacker asks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 true/false questions. If the injected statement evaluates to true, the site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continues to function normally. If the statement evaluates to false, although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is no descriptive error message, the page differs significantly from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normally functioning page.</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30</a:t>
            </a:fld>
            <a:endParaRPr lang="en-AU"/>
          </a:p>
        </p:txBody>
      </p:sp>
    </p:spTree>
    <p:extLst>
      <p:ext uri="{BB962C8B-B14F-4D97-AF65-F5344CB8AC3E}">
        <p14:creationId xmlns:p14="http://schemas.microsoft.com/office/powerpoint/2010/main" val="797223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In an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out-of-band attack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data are retrieved using a different channel (e.g., an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email with the results of the query is generated and sent to the tester). This can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used when there are limitations on information retrieval, but outbound connectivity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from the database server is lax.</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31</a:t>
            </a:fld>
            <a:endParaRPr lang="en-AU"/>
          </a:p>
        </p:txBody>
      </p:sp>
    </p:spTree>
    <p:extLst>
      <p:ext uri="{BB962C8B-B14F-4D97-AF65-F5344CB8AC3E}">
        <p14:creationId xmlns:p14="http://schemas.microsoft.com/office/powerpoint/2010/main" val="4096329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defensive coding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Manual defensive coding practices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common vulnerability exploited by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Parameterized query insertion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prevent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SQL DOM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DOM is a set of classes that enables automated data type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detection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Signature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technique attempts to match specific attack patterns.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Anomaly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define normal behavior and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Code analysis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techniques involve the use of a test suite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run-time prevention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techniques have been developed as</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purpose [CHAN11,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32</a:t>
            </a:fld>
            <a:endParaRPr lang="en-AU"/>
          </a:p>
        </p:txBody>
      </p:sp>
    </p:spTree>
    <p:extLst>
      <p:ext uri="{BB962C8B-B14F-4D97-AF65-F5344CB8AC3E}">
        <p14:creationId xmlns:p14="http://schemas.microsoft.com/office/powerpoint/2010/main" val="327984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Organizational databases tend to concentrate sensitive information in a single</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logical system. Examples include:</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Corporate financial data</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Confidential phone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Customer and employee information, such as name, Social Security number,</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bank account information, credit card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Proprietary product information</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 Health care information and medical records</a:t>
            </a:r>
          </a:p>
          <a:p>
            <a:pPr eaLnBrk="1" hangingPunct="1">
              <a:defRPr/>
            </a:pPr>
            <a:endParaRPr lang="en-US" sz="1200" b="0" kern="1200" dirty="0">
              <a:solidFill>
                <a:schemeClr val="tx1"/>
              </a:solidFill>
              <a:latin typeface="Arial" pitchFamily="-110" charset="0"/>
              <a:ea typeface="ＭＳ Ｐゴシック" pitchFamily="-110" charset="-128"/>
              <a:cs typeface="ＭＳ Ｐゴシック" pitchFamily="-110" charset="-128"/>
            </a:endParaRP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For many businesses and other organizations, it is important to be able to</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provide customers, partners, and employees with access to this information. But such</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information can be targeted by internal and external threats of misuse or unauthorized</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change. Accordingly, security specifically tailored to databases is an increasingly</a:t>
            </a:r>
          </a:p>
          <a:p>
            <a:pPr eaLnBrk="1" hangingPunct="1">
              <a:defRPr/>
            </a:pPr>
            <a:r>
              <a:rPr lang="en-US" sz="1200" b="0" kern="1200" dirty="0">
                <a:solidFill>
                  <a:schemeClr val="tx1"/>
                </a:solidFill>
                <a:latin typeface="Arial" pitchFamily="-110" charset="0"/>
                <a:ea typeface="ＭＳ Ｐゴシック" pitchFamily="-110" charset="-128"/>
                <a:cs typeface="ＭＳ Ｐゴシック" pitchFamily="-110" charset="-128"/>
              </a:rPr>
              <a:t>important component of an overall organizational security strategy.</a:t>
            </a:r>
          </a:p>
          <a:p>
            <a:endParaRPr lang="en-US" b="0" dirty="0"/>
          </a:p>
          <a:p>
            <a:r>
              <a:rPr lang="en-US" sz="1200" b="0" kern="1200" dirty="0">
                <a:solidFill>
                  <a:schemeClr val="tx1"/>
                </a:solidFill>
                <a:effectLst/>
                <a:latin typeface="Arial" pitchFamily="-110" charset="0"/>
                <a:ea typeface="ＭＳ Ｐゴシック" pitchFamily="-110" charset="-128"/>
                <a:cs typeface="ＭＳ Ｐゴシック" pitchFamily="-110" charset="-128"/>
              </a:rPr>
              <a:t>[BENN06] cites the following reasons why database security has not kept pace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with the increased reliance on databases:</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1. There is a dramatic imbalance between the complexity of modern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management systems (DBMS) and the security techniques used to protect these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critical systems. A DBMS is a very complex, large piece of software, providing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many options, all of which need to be well understood and then secured to avoid</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data breaches. Although security techniques have advanced, the increasing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complexity of the DBMS—with many new features and services—has brought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 number of new vulnerabilities and the potential for misuse.</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2. Databases have a sophisticated interaction protocol called the Structured Query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Language (SQL), which is far more complex, than for example, the Hypertext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Transfer Protocol (HTTP) used to interact with a Web service. Effective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security requires a strategy based on a full understanding of the security vulnerabilities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SQL.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3. The typical organization lacks full-time database security personnel. The result is a</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mismatch between requirements and capabilities. Most organizations have a staff</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database administrators, whose job is to manage the database to ensure availability,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performance, correctness, and ease of use. Such administrators may have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limited knowledge of security and little available time to master and apply security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techniques. On the other hand, those responsible for security within an organization</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may have very limited understanding of database and DBMS technology.</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4. Most enterprise environments consist of a heterogeneous mixture of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platforms (Oracle, IBM DB2 and Informix, Microsoft, Sybase, etc.), enterprise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platforms (Oracle E-Business Suite, PeopleSoft, SAP, Siebel, etc.), and OS platforms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(UNIX, Linux, z/OS, and Windows, etc.). This creates an additional complexity</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hurdle for security personnel.</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An additional recent challenge for organizations is their increasing reliance on</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cloud technology to host part or all of the corporate database. This adds an additional</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burden to the security staff.</a:t>
            </a:r>
          </a:p>
          <a:p>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a:t>
            </a:fld>
            <a:endParaRPr lang="en-AU"/>
          </a:p>
        </p:txBody>
      </p:sp>
    </p:spTree>
    <p:extLst>
      <p:ext uri="{BB962C8B-B14F-4D97-AF65-F5344CB8AC3E}">
        <p14:creationId xmlns:p14="http://schemas.microsoft.com/office/powerpoint/2010/main" val="1682446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defensive coding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Manual defensive coding practices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common vulnerability exploited by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Parameterized query insertion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prevent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SQL DOM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DOM is a set of classes that enables automated data type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detection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Signature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technique attempts to match specific attack patterns.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Anomaly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define normal behavior and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Code analysis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techniques involve the use of a test suite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run-time prevention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techniques have been developed as</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purpose [CHAN11,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33</a:t>
            </a:fld>
            <a:endParaRPr lang="en-AU"/>
          </a:p>
        </p:txBody>
      </p:sp>
    </p:spTree>
    <p:extLst>
      <p:ext uri="{BB962C8B-B14F-4D97-AF65-F5344CB8AC3E}">
        <p14:creationId xmlns:p14="http://schemas.microsoft.com/office/powerpoint/2010/main" val="903170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are so prevalent, damaging, and varied both by attack avenue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type, a single countermeasure is insufficient. Rather an integrated set of techniques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necessary. In this section, we provide a brief overview of the types of countermeasures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are in use or being researched, using the classification in [SHAR13].</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These countermeasures can be classified into three types: defensive coding, detection,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run-time prevention.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succeed because developers have used insecure coding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practices. Thus, defensive coding is an effective way to dramatically reduce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threat from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Examples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defensive coding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include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Manual defensive coding practices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common vulnerability exploited by</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is insufficient input validation. The straightforward solution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eliminating these vulnerabilities is to apply suitable defensive coding practices.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example is input type checking, to check that inputs that are supposed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 numeric contain no characters other than digits. This type of technique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can avoid attacks based on forcing errors in the database management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type of coding practice is one that performs pattern matching to try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distinguish normal input from abnormal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Parameterized query insertion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prevent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by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allowing the application developer to more accurately specify the structure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an SQL query, and pass the value parameters to it separately such that any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unsanitary user input is not allowed to modify the query structure.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SQL DOM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SQL DOM is a set of classes that enables automated data type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validation and escaping [MCCL05]. This approach uses encapsulation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database queries to provide a safe and reliable way to access databases.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changes the query-building process from an unregulated one that uses string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concatenation to a systematic one that uses a type-checked API. Within the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API, developers are able to systematically apply coding best practices such as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input filtering and rigorous type checking of user input.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variety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detection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methods have been developed, including the following:</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Signature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technique attempts to match specific attack patterns.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Such an approach must be constantly updated and may not work against self-modifying</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Anomaly based</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approach attempts to define normal behavior and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behavior patterns outside the normal range. A number of approaches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have been used. In general terms, there is a training phase, in which the system</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learns the range of normal behavior, followed by the actual detection phase.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Code analysis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Code analysis techniques involve the use of a test suite to</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detect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vulnerabilities. The test suite is designed to generate a wide range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attacks and assess the response of the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Finally, a number of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run-time prevention  </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techniques have been developed as</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SQLi</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countermeasures. These techniques check queries at runtime to see if they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conform to a model of expected queries. Various automated tools are available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this purpose [CHAN11, SHAR13].</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34</a:t>
            </a:fld>
            <a:endParaRPr lang="en-AU"/>
          </a:p>
        </p:txBody>
      </p:sp>
    </p:spTree>
    <p:extLst>
      <p:ext uri="{BB962C8B-B14F-4D97-AF65-F5344CB8AC3E}">
        <p14:creationId xmlns:p14="http://schemas.microsoft.com/office/powerpoint/2010/main" val="3504705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F6667838-03C6-3441-90D2-D6BAE392940E}" type="slidenum">
              <a:rPr lang="en-AU">
                <a:latin typeface="Arial" pitchFamily="-109" charset="0"/>
              </a:rPr>
              <a:pPr/>
              <a:t>35</a:t>
            </a:fld>
            <a:endParaRPr lang="en-AU">
              <a:latin typeface="Arial" pitchFamily="-109"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Commercial and open-source DBMSs typically provide an access control capability</a:t>
            </a:r>
          </a:p>
          <a:p>
            <a:pPr eaLnBrk="1" hangingPunct="1"/>
            <a:r>
              <a:rPr lang="en-US" b="0" dirty="0">
                <a:latin typeface="Arial" pitchFamily="-109" charset="0"/>
                <a:ea typeface="ＭＳ Ｐゴシック" pitchFamily="-109" charset="-128"/>
                <a:cs typeface="ＭＳ Ｐゴシック" pitchFamily="-109" charset="-128"/>
              </a:rPr>
              <a:t>for the database. The DBMS operates on the assumption that the computer system</a:t>
            </a:r>
          </a:p>
          <a:p>
            <a:pPr eaLnBrk="1" hangingPunct="1"/>
            <a:r>
              <a:rPr lang="en-US" b="0" dirty="0">
                <a:latin typeface="Arial" pitchFamily="-109" charset="0"/>
                <a:ea typeface="ＭＳ Ｐゴシック" pitchFamily="-109" charset="-128"/>
                <a:cs typeface="ＭＳ Ｐゴシック" pitchFamily="-109" charset="-128"/>
              </a:rPr>
              <a:t>has authenticated each user. As an additional line of defense, the computer system</a:t>
            </a:r>
          </a:p>
          <a:p>
            <a:pPr eaLnBrk="1" hangingPunct="1"/>
            <a:r>
              <a:rPr lang="en-US" b="0" dirty="0">
                <a:latin typeface="Arial" pitchFamily="-109" charset="0"/>
                <a:ea typeface="ＭＳ Ｐゴシック" pitchFamily="-109" charset="-128"/>
                <a:cs typeface="ＭＳ Ｐゴシック" pitchFamily="-109" charset="-128"/>
              </a:rPr>
              <a:t>may use the overall access control system described in Chapter 4 to determine</a:t>
            </a:r>
          </a:p>
          <a:p>
            <a:pPr eaLnBrk="1" hangingPunct="1"/>
            <a:r>
              <a:rPr lang="en-US" b="0" dirty="0">
                <a:latin typeface="Arial" pitchFamily="-109" charset="0"/>
                <a:ea typeface="ＭＳ Ｐゴシック" pitchFamily="-109" charset="-128"/>
                <a:cs typeface="ＭＳ Ｐゴシック" pitchFamily="-109" charset="-128"/>
              </a:rPr>
              <a:t>whether a user may have access to the database as a whole. For users who are</a:t>
            </a:r>
          </a:p>
          <a:p>
            <a:pPr eaLnBrk="1" hangingPunct="1"/>
            <a:r>
              <a:rPr lang="en-US" b="0" dirty="0">
                <a:latin typeface="Arial" pitchFamily="-109" charset="0"/>
                <a:ea typeface="ＭＳ Ｐゴシック" pitchFamily="-109" charset="-128"/>
                <a:cs typeface="ＭＳ Ｐゴシック" pitchFamily="-109" charset="-128"/>
              </a:rPr>
              <a:t>authenticated and granted access to the database, a database access control system</a:t>
            </a:r>
          </a:p>
          <a:p>
            <a:pPr eaLnBrk="1" hangingPunct="1"/>
            <a:r>
              <a:rPr lang="en-US" b="0" dirty="0">
                <a:latin typeface="Arial" pitchFamily="-109" charset="0"/>
                <a:ea typeface="ＭＳ Ｐゴシック" pitchFamily="-109" charset="-128"/>
                <a:cs typeface="ＭＳ Ｐゴシック" pitchFamily="-109" charset="-128"/>
              </a:rPr>
              <a:t>provides a specific capability that controls access to portions of the database.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Commercial and open-source DBMSs provide discretionary or role-based</a:t>
            </a:r>
          </a:p>
          <a:p>
            <a:pPr eaLnBrk="1" hangingPunct="1"/>
            <a:r>
              <a:rPr lang="en-US" b="0" dirty="0">
                <a:latin typeface="Arial" pitchFamily="-109" charset="0"/>
                <a:ea typeface="ＭＳ Ｐゴシック" pitchFamily="-109" charset="-128"/>
                <a:cs typeface="ＭＳ Ｐゴシック" pitchFamily="-109" charset="-128"/>
              </a:rPr>
              <a:t>access control. We defer a discussion of mandatory access control considerations</a:t>
            </a:r>
          </a:p>
          <a:p>
            <a:r>
              <a:rPr lang="en-US" b="0" dirty="0">
                <a:latin typeface="Arial" pitchFamily="-109" charset="0"/>
                <a:ea typeface="ＭＳ Ｐゴシック" pitchFamily="-109" charset="-128"/>
                <a:cs typeface="ＭＳ Ｐゴシック" pitchFamily="-109" charset="-128"/>
              </a:rPr>
              <a:t>to Chapter 27 . Typically, a DBMS can support a range of administrative policies,</a:t>
            </a:r>
          </a:p>
          <a:p>
            <a:r>
              <a:rPr lang="en-US" b="0" dirty="0">
                <a:latin typeface="Arial" pitchFamily="-109" charset="0"/>
                <a:ea typeface="ＭＳ Ｐゴシック" pitchFamily="-109" charset="-128"/>
                <a:cs typeface="ＭＳ Ｐゴシック" pitchFamily="-109" charset="-128"/>
              </a:rPr>
              <a:t>including the following:</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Centralized administration</a:t>
            </a:r>
            <a:r>
              <a:rPr lang="en-US" b="0" dirty="0">
                <a:latin typeface="Arial" pitchFamily="-109" charset="0"/>
                <a:ea typeface="ＭＳ Ｐゴシック" pitchFamily="-109" charset="-128"/>
                <a:cs typeface="ＭＳ Ｐゴシック" pitchFamily="-109" charset="-128"/>
              </a:rPr>
              <a:t>: A small number of privileged users may grant and</a:t>
            </a:r>
          </a:p>
          <a:p>
            <a:r>
              <a:rPr lang="en-US" b="0" dirty="0">
                <a:latin typeface="Arial" pitchFamily="-109" charset="0"/>
                <a:ea typeface="ＭＳ Ｐゴシック" pitchFamily="-109" charset="-128"/>
                <a:cs typeface="ＭＳ Ｐゴシック" pitchFamily="-109" charset="-128"/>
              </a:rPr>
              <a:t>revoke access rights.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Ownership-based administration</a:t>
            </a:r>
            <a:r>
              <a:rPr lang="en-US" b="0" dirty="0">
                <a:latin typeface="Arial" pitchFamily="-109" charset="0"/>
                <a:ea typeface="ＭＳ Ｐゴシック" pitchFamily="-109" charset="-128"/>
                <a:cs typeface="ＭＳ Ｐゴシック" pitchFamily="-109" charset="-128"/>
              </a:rPr>
              <a:t>: The owner (creator) of a table may grant</a:t>
            </a:r>
          </a:p>
          <a:p>
            <a:r>
              <a:rPr lang="en-US" b="0" dirty="0">
                <a:latin typeface="Arial" pitchFamily="-109" charset="0"/>
                <a:ea typeface="ＭＳ Ｐゴシック" pitchFamily="-109" charset="-128"/>
                <a:cs typeface="ＭＳ Ｐゴシック" pitchFamily="-109" charset="-128"/>
              </a:rPr>
              <a:t>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 Decentralized administration</a:t>
            </a:r>
            <a:r>
              <a:rPr lang="en-US" b="0" dirty="0">
                <a:latin typeface="Arial" pitchFamily="-109" charset="0"/>
                <a:ea typeface="ＭＳ Ｐゴシック" pitchFamily="-109" charset="-128"/>
                <a:cs typeface="ＭＳ Ｐゴシック" pitchFamily="-109" charset="-128"/>
              </a:rPr>
              <a:t>: In addition to granting and revoking access rights</a:t>
            </a:r>
          </a:p>
          <a:p>
            <a:r>
              <a:rPr lang="en-US" b="0" dirty="0">
                <a:latin typeface="Arial" pitchFamily="-109" charset="0"/>
                <a:ea typeface="ＭＳ Ｐゴシック" pitchFamily="-109" charset="-128"/>
                <a:cs typeface="ＭＳ Ｐゴシック" pitchFamily="-109" charset="-128"/>
              </a:rPr>
              <a:t>to a table, the owner of the table may grant and revoke authorization rights to</a:t>
            </a:r>
          </a:p>
          <a:p>
            <a:r>
              <a:rPr lang="en-US" b="0" dirty="0">
                <a:latin typeface="Arial" pitchFamily="-109" charset="0"/>
                <a:ea typeface="ＭＳ Ｐゴシック" pitchFamily="-109" charset="-128"/>
                <a:cs typeface="ＭＳ Ｐゴシック" pitchFamily="-109" charset="-128"/>
              </a:rPr>
              <a:t>other users, allowing them to grant and revoke access rights to the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As with any access control system, a database access control system distinguishes</a:t>
            </a:r>
          </a:p>
          <a:p>
            <a:r>
              <a:rPr lang="en-US" b="0" dirty="0">
                <a:latin typeface="Arial" pitchFamily="-109" charset="0"/>
                <a:ea typeface="ＭＳ Ｐゴシック" pitchFamily="-109" charset="-128"/>
                <a:cs typeface="ＭＳ Ｐゴシック" pitchFamily="-109" charset="-128"/>
              </a:rPr>
              <a:t>different access rights, including create, insert, delete, update, read, and write. Some</a:t>
            </a:r>
          </a:p>
          <a:p>
            <a:r>
              <a:rPr lang="en-US" b="0" dirty="0">
                <a:latin typeface="Arial" pitchFamily="-109" charset="0"/>
                <a:ea typeface="ＭＳ Ｐゴシック" pitchFamily="-109" charset="-128"/>
                <a:cs typeface="ＭＳ Ｐゴシック" pitchFamily="-109" charset="-128"/>
              </a:rPr>
              <a:t>DBMSs provide considerable control over the granularity of access rights. Access</a:t>
            </a:r>
          </a:p>
          <a:p>
            <a:r>
              <a:rPr lang="en-US" b="0" dirty="0">
                <a:latin typeface="Arial" pitchFamily="-109" charset="0"/>
                <a:ea typeface="ＭＳ Ｐゴシック" pitchFamily="-109" charset="-128"/>
                <a:cs typeface="ＭＳ Ｐゴシック" pitchFamily="-109" charset="-128"/>
              </a:rPr>
              <a:t>rights can be to the entire database, to individual tables, or to selected rows or columns</a:t>
            </a:r>
          </a:p>
          <a:p>
            <a:r>
              <a:rPr lang="en-US" b="0" dirty="0">
                <a:latin typeface="Arial" pitchFamily="-109" charset="0"/>
                <a:ea typeface="ＭＳ Ｐゴシック" pitchFamily="-109" charset="-128"/>
                <a:cs typeface="ＭＳ Ｐゴシック" pitchFamily="-109" charset="-128"/>
              </a:rPr>
              <a:t>within a table. Access rights can be determined based on the contents of a table entry.</a:t>
            </a:r>
          </a:p>
          <a:p>
            <a:r>
              <a:rPr lang="en-US" b="0" dirty="0">
                <a:latin typeface="Arial" pitchFamily="-109" charset="0"/>
                <a:ea typeface="ＭＳ Ｐゴシック" pitchFamily="-109" charset="-128"/>
                <a:cs typeface="ＭＳ Ｐゴシック" pitchFamily="-109" charset="-128"/>
              </a:rPr>
              <a:t>For example, in a personnel database, some users may be limited to seeing salary</a:t>
            </a:r>
          </a:p>
          <a:p>
            <a:r>
              <a:rPr lang="en-US" b="0" dirty="0">
                <a:latin typeface="Arial" pitchFamily="-109" charset="0"/>
                <a:ea typeface="ＭＳ Ｐゴシック" pitchFamily="-109" charset="-128"/>
                <a:cs typeface="ＭＳ Ｐゴシック" pitchFamily="-109" charset="-128"/>
              </a:rPr>
              <a:t>information only up to a certain maximum value. And a department manager may</a:t>
            </a:r>
          </a:p>
          <a:p>
            <a:r>
              <a:rPr lang="en-US" b="0" dirty="0">
                <a:latin typeface="Arial" pitchFamily="-109" charset="0"/>
                <a:ea typeface="ＭＳ Ｐゴシック" pitchFamily="-109" charset="-128"/>
                <a:cs typeface="ＭＳ Ｐゴシック" pitchFamily="-109" charset="-128"/>
              </a:rPr>
              <a:t>only be allowed to view salary information for employees in his or her department.</a:t>
            </a:r>
          </a:p>
          <a:p>
            <a:pPr eaLnBrk="1" hangingPunct="1"/>
            <a:endParaRPr lang="en-US" b="0"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652405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36</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a:latin typeface="Arial" pitchFamily="-109" charset="0"/>
                <a:ea typeface="ＭＳ Ｐゴシック" pitchFamily="-109" charset="-128"/>
                <a:cs typeface="ＭＳ Ｐゴシック" pitchFamily="-109" charset="-128"/>
              </a:rPr>
              <a:t>GRANT command has the following syntax: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TO { user | role | PUBLIC }</a:t>
            </a:r>
          </a:p>
          <a:p>
            <a:r>
              <a:rPr lang="en-US" dirty="0">
                <a:latin typeface="Arial" pitchFamily="-109" charset="0"/>
                <a:ea typeface="ＭＳ Ｐゴシック" pitchFamily="-109" charset="-128"/>
                <a:cs typeface="ＭＳ Ｐゴシック" pitchFamily="-109" charset="-128"/>
              </a:rPr>
              <a:t>[IDENTIFIED BY password]</a:t>
            </a:r>
          </a:p>
          <a:p>
            <a:r>
              <a:rPr lang="en-US" dirty="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the grant option.</a:t>
            </a:r>
            <a:endParaRPr lang="en-US" dirty="0">
              <a:latin typeface="Arial" pitchFamily="-109" charset="0"/>
              <a:ea typeface="ＭＳ Ｐゴシック" pitchFamily="-109" charset="-128"/>
              <a:cs typeface="ＭＳ Ｐゴシック" pitchFamily="-109" charset="-128"/>
            </a:endParaRP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As a simple example, consider the following statement.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SELECT ON ANY TABLE TO </a:t>
            </a:r>
            <a:r>
              <a:rPr lang="en-US" dirty="0" err="1">
                <a:latin typeface="Arial" pitchFamily="-109" charset="0"/>
                <a:ea typeface="ＭＳ Ｐゴシック" pitchFamily="-109" charset="-128"/>
                <a:cs typeface="ＭＳ Ｐゴシック" pitchFamily="-109" charset="-128"/>
              </a:rPr>
              <a:t>ricflair</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This statement enables user </a:t>
            </a:r>
            <a:r>
              <a:rPr lang="en-US" dirty="0" err="1">
                <a:latin typeface="Arial" pitchFamily="-109" charset="0"/>
                <a:ea typeface="ＭＳ Ｐゴシック" pitchFamily="-109" charset="-128"/>
                <a:cs typeface="ＭＳ Ｐゴシック" pitchFamily="-109" charset="-128"/>
              </a:rPr>
              <a:t>ricflair</a:t>
            </a:r>
            <a:r>
              <a:rPr lang="en-US" dirty="0">
                <a:latin typeface="Arial" pitchFamily="-109" charset="0"/>
                <a:ea typeface="ＭＳ Ｐゴシック" pitchFamily="-109" charset="-128"/>
                <a:cs typeface="ＭＳ Ｐゴシック" pitchFamily="-109" charset="-128"/>
              </a:rPr>
              <a:t> to query any table in the database.</a:t>
            </a:r>
          </a:p>
          <a:p>
            <a:r>
              <a:rPr lang="en-US" dirty="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following is a typical list: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Update: Semantics is similar to INSERT.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Delete: Grantee may delete rows from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a:latin typeface="Arial" pitchFamily="-109" charset="0"/>
                <a:ea typeface="ＭＳ Ｐゴシック" pitchFamily="-109" charset="-128"/>
                <a:cs typeface="ＭＳ Ｐゴシック" pitchFamily="-109" charset="-128"/>
              </a:rPr>
              <a:t>refer to the specified columns.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REVOKE command has the following syntax:</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REVOKE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FROM { user | role | PUBLIC }</a:t>
            </a:r>
          </a:p>
          <a:p>
            <a:r>
              <a:rPr lang="en-US" dirty="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a:latin typeface="Arial" pitchFamily="-109" charset="0"/>
                <a:ea typeface="ＭＳ Ｐゴシック" pitchFamily="-109" charset="-128"/>
                <a:cs typeface="ＭＳ Ｐゴシック" pitchFamily="-109" charset="-128"/>
              </a:rPr>
              <a:t>REVOKE SELECT ON ANY TABLE FROM </a:t>
            </a:r>
            <a:r>
              <a:rPr lang="en-US" dirty="0" err="1">
                <a:latin typeface="Arial" pitchFamily="-109" charset="0"/>
                <a:ea typeface="ＭＳ Ｐゴシック" pitchFamily="-109" charset="-128"/>
                <a:cs typeface="ＭＳ Ｐゴシック" pitchFamily="-109" charset="-128"/>
              </a:rPr>
              <a:t>ricflair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27621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37</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SQL provides two commands for managing access rights, GRANT and REVOKE.</a:t>
            </a:r>
          </a:p>
          <a:p>
            <a:r>
              <a:rPr lang="en-US" dirty="0">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dirty="0">
                <a:latin typeface="Arial" pitchFamily="-109" charset="0"/>
                <a:ea typeface="ＭＳ Ｐゴシック" pitchFamily="-109" charset="-128"/>
                <a:cs typeface="ＭＳ Ｐゴシック" pitchFamily="-109" charset="-128"/>
              </a:rPr>
              <a:t>GRANT command has the following syntax: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TO { user | role | PUBLIC }</a:t>
            </a:r>
          </a:p>
          <a:p>
            <a:r>
              <a:rPr lang="en-US" dirty="0">
                <a:latin typeface="Arial" pitchFamily="-109" charset="0"/>
                <a:ea typeface="ＭＳ Ｐゴシック" pitchFamily="-109" charset="-128"/>
                <a:cs typeface="ＭＳ Ｐゴシック" pitchFamily="-109" charset="-128"/>
              </a:rPr>
              <a:t>[IDENTIFIED BY password]</a:t>
            </a:r>
          </a:p>
          <a:p>
            <a:r>
              <a:rPr lang="en-US" dirty="0">
                <a:latin typeface="Arial" pitchFamily="-109" charset="0"/>
                <a:ea typeface="ＭＳ Ｐゴシック" pitchFamily="-109" charset="-128"/>
                <a:cs typeface="ＭＳ Ｐゴシック" pitchFamily="-109" charset="-128"/>
              </a:rPr>
              <a:t>[WITH GRANT OPTION]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command can be used to grant one or more access rights or can be used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assign a user to a role. For access rights, the command can optionally specify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 applies only to a specified table. The TO clause specifies the user or role to which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rights are granted. A PUBLIC value indicates that any user has the specified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access rights. The optional IDENTIFIED BY clause specifies a password that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must be used to revoke the access rights of this GRANT command. The GRANT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OPTION indicates that the grantee can grant this access right to other users, with 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without the grant option.</a:t>
            </a:r>
            <a:endParaRPr lang="en-US" dirty="0">
              <a:latin typeface="Arial" pitchFamily="-109" charset="0"/>
              <a:ea typeface="ＭＳ Ｐゴシック" pitchFamily="-109" charset="-128"/>
              <a:cs typeface="ＭＳ Ｐゴシック" pitchFamily="-109" charset="-128"/>
            </a:endParaRP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As a simple example, consider the following statement.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GRANT SELECT ON ANY TABLE TO </a:t>
            </a:r>
            <a:r>
              <a:rPr lang="en-US" dirty="0" err="1">
                <a:latin typeface="Arial" pitchFamily="-109" charset="0"/>
                <a:ea typeface="ＭＳ Ｐゴシック" pitchFamily="-109" charset="-128"/>
                <a:cs typeface="ＭＳ Ｐゴシック" pitchFamily="-109" charset="-128"/>
              </a:rPr>
              <a:t>ricflair</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This statement enables user </a:t>
            </a:r>
            <a:r>
              <a:rPr lang="en-US" dirty="0" err="1">
                <a:latin typeface="Arial" pitchFamily="-109" charset="0"/>
                <a:ea typeface="ＭＳ Ｐゴシック" pitchFamily="-109" charset="-128"/>
                <a:cs typeface="ＭＳ Ｐゴシック" pitchFamily="-109" charset="-128"/>
              </a:rPr>
              <a:t>ricflair</a:t>
            </a:r>
            <a:r>
              <a:rPr lang="en-US" dirty="0">
                <a:latin typeface="Arial" pitchFamily="-109" charset="0"/>
                <a:ea typeface="ＭＳ Ｐゴシック" pitchFamily="-109" charset="-128"/>
                <a:cs typeface="ＭＳ Ｐゴシック" pitchFamily="-109" charset="-128"/>
              </a:rPr>
              <a:t> to query any table in the database.</a:t>
            </a:r>
          </a:p>
          <a:p>
            <a:r>
              <a:rPr lang="en-US" dirty="0">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following is a typical list: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Select: Grantee may read entire database; individual tables; 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dirty="0">
                <a:latin typeface="Arial" pitchFamily="-109" charset="0"/>
                <a:ea typeface="ＭＳ Ｐゴシック" pitchFamily="-109" charset="-128"/>
                <a:cs typeface="ＭＳ Ｐゴシック" pitchFamily="-109" charset="-128"/>
              </a:rPr>
              <a:t>columns in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Update: Semantics is similar to INSERT.</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Delete: Grantee may delete rows from a table.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 References: Grantee is allowed to define foreign keys in another table that</a:t>
            </a:r>
          </a:p>
          <a:p>
            <a:r>
              <a:rPr lang="en-US" dirty="0">
                <a:latin typeface="Arial" pitchFamily="-109" charset="0"/>
                <a:ea typeface="ＭＳ Ｐゴシック" pitchFamily="-109" charset="-128"/>
                <a:cs typeface="ＭＳ Ｐゴシック" pitchFamily="-109" charset="-128"/>
              </a:rPr>
              <a:t>refer to the specified columns.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REVOKE command has the following syntax:</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REVOKE { privileges | role }</a:t>
            </a:r>
          </a:p>
          <a:p>
            <a:r>
              <a:rPr lang="en-US" dirty="0">
                <a:latin typeface="Arial" pitchFamily="-109" charset="0"/>
                <a:ea typeface="ＭＳ Ｐゴシック" pitchFamily="-109" charset="-128"/>
                <a:cs typeface="ＭＳ Ｐゴシック" pitchFamily="-109" charset="-128"/>
              </a:rPr>
              <a:t>[ON table]</a:t>
            </a:r>
          </a:p>
          <a:p>
            <a:r>
              <a:rPr lang="en-US" dirty="0">
                <a:latin typeface="Arial" pitchFamily="-109" charset="0"/>
                <a:ea typeface="ＭＳ Ｐゴシック" pitchFamily="-109" charset="-128"/>
                <a:cs typeface="ＭＳ Ｐゴシック" pitchFamily="-109" charset="-128"/>
              </a:rPr>
              <a:t>FROM { user | role | PUBLIC }</a:t>
            </a:r>
          </a:p>
          <a:p>
            <a:r>
              <a:rPr lang="en-US" dirty="0">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dirty="0">
                <a:latin typeface="Arial" pitchFamily="-109" charset="0"/>
                <a:ea typeface="ＭＳ Ｐゴシック" pitchFamily="-109" charset="-128"/>
                <a:cs typeface="ＭＳ Ｐゴシック" pitchFamily="-109" charset="-128"/>
              </a:rPr>
              <a:t>REVOKE SELECT ON ANY TABLE FROM </a:t>
            </a:r>
            <a:r>
              <a:rPr lang="en-US" dirty="0" err="1">
                <a:latin typeface="Arial" pitchFamily="-109" charset="0"/>
                <a:ea typeface="ＭＳ Ｐゴシック" pitchFamily="-109" charset="-128"/>
                <a:cs typeface="ＭＳ Ｐゴシック" pitchFamily="-109" charset="-128"/>
              </a:rPr>
              <a:t>ricflair</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59234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65EA6F3-B750-4B4B-BEC3-76BE26787FE0}" type="slidenum">
              <a:rPr lang="en-AU">
                <a:latin typeface="Arial" pitchFamily="-109" charset="0"/>
              </a:rPr>
              <a:pPr/>
              <a:t>38</a:t>
            </a:fld>
            <a:endParaRPr lang="en-AU">
              <a:latin typeface="Arial"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The grant option enables an access right to cascade through a number of </a:t>
            </a:r>
            <a:r>
              <a:rPr lang="en-US" dirty="0" err="1">
                <a:latin typeface="Arial" pitchFamily="-109" charset="0"/>
                <a:ea typeface="ＭＳ Ｐゴシック" pitchFamily="-109" charset="-128"/>
                <a:cs typeface="ＭＳ Ｐゴシック" pitchFamily="-109" charset="-128"/>
              </a:rPr>
              <a:t>users.We</a:t>
            </a:r>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consider a specific access right and illustrate the cascade </a:t>
            </a:r>
            <a:r>
              <a:rPr lang="en-US" dirty="0" err="1">
                <a:latin typeface="Arial" pitchFamily="-109" charset="0"/>
                <a:ea typeface="ＭＳ Ｐゴシック" pitchFamily="-109" charset="-128"/>
                <a:cs typeface="ＭＳ Ｐゴシック" pitchFamily="-109" charset="-128"/>
              </a:rPr>
              <a:t>phenomenonin</a:t>
            </a:r>
            <a:r>
              <a:rPr lang="en-US" dirty="0">
                <a:latin typeface="Arial" pitchFamily="-109" charset="0"/>
                <a:ea typeface="ＭＳ Ｐゴシック" pitchFamily="-109" charset="-128"/>
                <a:cs typeface="ＭＳ Ｐゴシック" pitchFamily="-109" charset="-128"/>
              </a:rPr>
              <a:t> Figure 5.6 .</a:t>
            </a:r>
          </a:p>
          <a:p>
            <a:r>
              <a:rPr lang="en-US" dirty="0">
                <a:latin typeface="Arial" pitchFamily="-109" charset="0"/>
                <a:ea typeface="ＭＳ Ｐゴシック" pitchFamily="-109" charset="-128"/>
                <a:cs typeface="ＭＳ Ｐゴシック" pitchFamily="-109" charset="-128"/>
              </a:rPr>
              <a:t>The figure indicates that Ann grants the access right to Bob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10 and to</a:t>
            </a:r>
          </a:p>
          <a:p>
            <a:r>
              <a:rPr lang="en-US" dirty="0">
                <a:latin typeface="Arial" pitchFamily="-109" charset="0"/>
                <a:ea typeface="ＭＳ Ｐゴシック" pitchFamily="-109" charset="-128"/>
                <a:cs typeface="ＭＳ Ｐゴシック" pitchFamily="-109" charset="-128"/>
              </a:rPr>
              <a:t>Chris at time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20. </a:t>
            </a:r>
            <a:r>
              <a:rPr lang="en-US" i="0" dirty="0">
                <a:latin typeface="Arial" pitchFamily="-109" charset="0"/>
                <a:ea typeface="ＭＳ Ｐゴシック" pitchFamily="-109" charset="-128"/>
                <a:cs typeface="ＭＳ Ｐゴシック" pitchFamily="-109" charset="-128"/>
              </a:rPr>
              <a:t>Assume that the grant option is always used. Thus, Bob is able</a:t>
            </a:r>
          </a:p>
          <a:p>
            <a:r>
              <a:rPr lang="en-US" dirty="0">
                <a:latin typeface="Arial" pitchFamily="-109" charset="0"/>
                <a:ea typeface="ＭＳ Ｐゴシック" pitchFamily="-109" charset="-128"/>
                <a:cs typeface="ＭＳ Ｐゴシック" pitchFamily="-109" charset="-128"/>
              </a:rPr>
              <a:t>to grant the access right 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30. </a:t>
            </a:r>
            <a:r>
              <a:rPr lang="en-US" i="0" dirty="0">
                <a:latin typeface="Arial" pitchFamily="-109" charset="0"/>
                <a:ea typeface="ＭＳ Ｐゴシック" pitchFamily="-109" charset="-128"/>
                <a:cs typeface="ＭＳ Ｐゴシック" pitchFamily="-109" charset="-128"/>
              </a:rPr>
              <a:t>Chris redundantly grants the access right</a:t>
            </a:r>
          </a:p>
          <a:p>
            <a:r>
              <a:rPr lang="en-US" dirty="0">
                <a:latin typeface="Arial" pitchFamily="-109" charset="0"/>
                <a:ea typeface="ＭＳ Ｐゴシック" pitchFamily="-109" charset="-128"/>
                <a:cs typeface="ＭＳ Ｐゴシック" pitchFamily="-109" charset="-128"/>
              </a:rPr>
              <a:t>to David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50. </a:t>
            </a:r>
            <a:r>
              <a:rPr lang="en-US" i="0" dirty="0">
                <a:latin typeface="Arial" pitchFamily="-109" charset="0"/>
                <a:ea typeface="ＭＳ Ｐゴシック" pitchFamily="-109" charset="-128"/>
                <a:cs typeface="ＭＳ Ｐゴシック" pitchFamily="-109" charset="-128"/>
              </a:rPr>
              <a:t>Meanwhile, David grants the right to Ellen, who in turn grants it</a:t>
            </a:r>
          </a:p>
          <a:p>
            <a:r>
              <a:rPr lang="en-US" dirty="0">
                <a:latin typeface="Arial" pitchFamily="-109" charset="0"/>
                <a:ea typeface="ＭＳ Ｐゴシック" pitchFamily="-109" charset="-128"/>
                <a:cs typeface="ＭＳ Ｐゴシック" pitchFamily="-109" charset="-128"/>
              </a:rPr>
              <a:t>to Jim; and subsequently David grants the right to Frank.</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Just as the granting of privileges cascades from one user to another using</a:t>
            </a:r>
          </a:p>
          <a:p>
            <a:r>
              <a:rPr lang="en-US" dirty="0">
                <a:latin typeface="Arial" pitchFamily="-109" charset="0"/>
                <a:ea typeface="ＭＳ Ｐゴシック" pitchFamily="-109" charset="-128"/>
                <a:cs typeface="ＭＳ Ｐゴシック" pitchFamily="-109" charset="-128"/>
              </a:rPr>
              <a:t>the grant option, the revocation of privileges also cascaded. Thus, if Ann</a:t>
            </a:r>
          </a:p>
          <a:p>
            <a:r>
              <a:rPr lang="en-US" dirty="0">
                <a:latin typeface="Arial" pitchFamily="-109" charset="0"/>
                <a:ea typeface="ＭＳ Ｐゴシック" pitchFamily="-109" charset="-128"/>
                <a:cs typeface="ＭＳ Ｐゴシック" pitchFamily="-109" charset="-128"/>
              </a:rPr>
              <a:t>revokes the access right to Bob and Chris, then the access right is also revoked</a:t>
            </a:r>
          </a:p>
          <a:p>
            <a:r>
              <a:rPr lang="en-US" dirty="0">
                <a:latin typeface="Arial" pitchFamily="-109" charset="0"/>
                <a:ea typeface="ＭＳ Ｐゴシック" pitchFamily="-109" charset="-128"/>
                <a:cs typeface="ＭＳ Ｐゴシック" pitchFamily="-109" charset="-128"/>
              </a:rPr>
              <a:t>to David, Ellen, Jim, and Frank. A complication arises when a user receives the</a:t>
            </a:r>
          </a:p>
          <a:p>
            <a:r>
              <a:rPr lang="en-US" dirty="0">
                <a:latin typeface="Arial" pitchFamily="-109" charset="0"/>
                <a:ea typeface="ＭＳ Ｐゴシック" pitchFamily="-109" charset="-128"/>
                <a:cs typeface="ＭＳ Ｐゴシック" pitchFamily="-109" charset="-128"/>
              </a:rPr>
              <a:t>same access right multiple times, as happens in the case of David. Suppose that</a:t>
            </a:r>
          </a:p>
          <a:p>
            <a:r>
              <a:rPr lang="en-US" dirty="0">
                <a:latin typeface="Arial" pitchFamily="-109" charset="0"/>
                <a:ea typeface="ＭＳ Ｐゴシック" pitchFamily="-109" charset="-128"/>
                <a:cs typeface="ＭＳ Ｐゴシック" pitchFamily="-109" charset="-128"/>
              </a:rPr>
              <a:t>Bob revokes the privilege from David. David still has the access right because</a:t>
            </a:r>
          </a:p>
          <a:p>
            <a:r>
              <a:rPr lang="en-US" dirty="0">
                <a:latin typeface="Arial" pitchFamily="-109" charset="0"/>
                <a:ea typeface="ＭＳ Ｐゴシック" pitchFamily="-109" charset="-128"/>
                <a:cs typeface="ＭＳ Ｐゴシック" pitchFamily="-109" charset="-128"/>
              </a:rPr>
              <a:t>it was granted by Chris at </a:t>
            </a:r>
            <a:r>
              <a:rPr lang="en-US" i="1" dirty="0">
                <a:latin typeface="Arial" pitchFamily="-109" charset="0"/>
                <a:ea typeface="ＭＳ Ｐゴシック" pitchFamily="-109" charset="-128"/>
                <a:cs typeface="ＭＳ Ｐゴシック" pitchFamily="-109" charset="-128"/>
              </a:rPr>
              <a:t>t = 50. </a:t>
            </a:r>
            <a:r>
              <a:rPr lang="en-US" i="0" dirty="0">
                <a:latin typeface="Arial" pitchFamily="-109" charset="0"/>
                <a:ea typeface="ＭＳ Ｐゴシック" pitchFamily="-109" charset="-128"/>
                <a:cs typeface="ＭＳ Ｐゴシック" pitchFamily="-109" charset="-128"/>
              </a:rPr>
              <a:t>However, David granted the access right to</a:t>
            </a:r>
          </a:p>
          <a:p>
            <a:r>
              <a:rPr lang="en-US" dirty="0">
                <a:latin typeface="Arial" pitchFamily="-109" charset="0"/>
                <a:ea typeface="ＭＳ Ｐゴシック" pitchFamily="-109" charset="-128"/>
                <a:cs typeface="ＭＳ Ｐゴシック" pitchFamily="-109" charset="-128"/>
              </a:rPr>
              <a:t>Ellen after receiving the right, with grant option, from Bob but prior to receiving</a:t>
            </a:r>
          </a:p>
          <a:p>
            <a:r>
              <a:rPr lang="en-US" dirty="0">
                <a:latin typeface="Arial" pitchFamily="-109" charset="0"/>
                <a:ea typeface="ＭＳ Ｐゴシック" pitchFamily="-109" charset="-128"/>
                <a:cs typeface="ＭＳ Ｐゴシック" pitchFamily="-109" charset="-128"/>
              </a:rPr>
              <a:t>it from Chris. Most implementations dictate that in this circumstance, the access</a:t>
            </a:r>
          </a:p>
          <a:p>
            <a:r>
              <a:rPr lang="en-US" dirty="0">
                <a:latin typeface="Arial" pitchFamily="-109" charset="0"/>
                <a:ea typeface="ＭＳ Ｐゴシック" pitchFamily="-109" charset="-128"/>
                <a:cs typeface="ＭＳ Ｐゴシック" pitchFamily="-109" charset="-128"/>
              </a:rPr>
              <a:t>right to Ellen and therefore Jim is revoked when Bob revokes the access right</a:t>
            </a:r>
          </a:p>
          <a:p>
            <a:r>
              <a:rPr lang="en-US" dirty="0">
                <a:latin typeface="Arial" pitchFamily="-109" charset="0"/>
                <a:ea typeface="ＭＳ Ｐゴシック" pitchFamily="-109" charset="-128"/>
                <a:cs typeface="ＭＳ Ｐゴシック" pitchFamily="-109" charset="-128"/>
              </a:rPr>
              <a:t>to David. This is because at </a:t>
            </a:r>
            <a:r>
              <a:rPr lang="en-US" i="1" dirty="0">
                <a:latin typeface="Arial" pitchFamily="-109" charset="0"/>
                <a:ea typeface="ＭＳ Ｐゴシック" pitchFamily="-109" charset="-128"/>
                <a:cs typeface="ＭＳ Ｐゴシック" pitchFamily="-109" charset="-128"/>
              </a:rPr>
              <a:t>t =</a:t>
            </a:r>
            <a:r>
              <a:rPr lang="en-US" i="1" baseline="0"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40, </a:t>
            </a:r>
            <a:r>
              <a:rPr lang="en-US" i="0" dirty="0">
                <a:latin typeface="Arial" pitchFamily="-109" charset="0"/>
                <a:ea typeface="ＭＳ Ｐゴシック" pitchFamily="-109" charset="-128"/>
                <a:cs typeface="ＭＳ Ｐゴシック" pitchFamily="-109" charset="-128"/>
              </a:rPr>
              <a:t>when David granted the access right to</a:t>
            </a:r>
          </a:p>
          <a:p>
            <a:r>
              <a:rPr lang="en-US" dirty="0">
                <a:latin typeface="Arial" pitchFamily="-109" charset="0"/>
                <a:ea typeface="ＭＳ Ｐゴシック" pitchFamily="-109" charset="-128"/>
                <a:cs typeface="ＭＳ Ｐゴシック" pitchFamily="-109" charset="-128"/>
              </a:rPr>
              <a:t>Ellen, David only had the grant option to do this from Bob. When Bob revokes</a:t>
            </a:r>
          </a:p>
          <a:p>
            <a:r>
              <a:rPr lang="en-US" dirty="0">
                <a:latin typeface="Arial" pitchFamily="-109" charset="0"/>
                <a:ea typeface="ＭＳ Ｐゴシック" pitchFamily="-109" charset="-128"/>
                <a:cs typeface="ＭＳ Ｐゴシック" pitchFamily="-109" charset="-128"/>
              </a:rPr>
              <a:t>the right, this causes all subsequent cascaded grants that are traceable solely</a:t>
            </a:r>
          </a:p>
          <a:p>
            <a:r>
              <a:rPr lang="en-US" dirty="0">
                <a:latin typeface="Arial" pitchFamily="-109" charset="0"/>
                <a:ea typeface="ＭＳ Ｐゴシック" pitchFamily="-109" charset="-128"/>
                <a:cs typeface="ＭＳ Ｐゴシック" pitchFamily="-109" charset="-128"/>
              </a:rPr>
              <a:t>to Bob via David to be revoked. Because David granted the access right</a:t>
            </a:r>
          </a:p>
          <a:p>
            <a:r>
              <a:rPr lang="en-US" dirty="0">
                <a:latin typeface="Arial" pitchFamily="-109" charset="0"/>
                <a:ea typeface="ＭＳ Ｐゴシック" pitchFamily="-109" charset="-128"/>
                <a:cs typeface="ＭＳ Ｐゴシック" pitchFamily="-109" charset="-128"/>
              </a:rPr>
              <a:t>to Frank after David was granted the access right with grant option from Chris,</a:t>
            </a:r>
          </a:p>
          <a:p>
            <a:r>
              <a:rPr lang="en-US" dirty="0">
                <a:latin typeface="Arial" pitchFamily="-109" charset="0"/>
                <a:ea typeface="ＭＳ Ｐゴシック" pitchFamily="-109" charset="-128"/>
                <a:cs typeface="ＭＳ Ｐゴシック" pitchFamily="-109" charset="-128"/>
              </a:rPr>
              <a:t>the access right to Frank remains. These effects are shown in the lower portion of</a:t>
            </a:r>
          </a:p>
          <a:p>
            <a:r>
              <a:rPr lang="en-US" dirty="0">
                <a:latin typeface="Arial" pitchFamily="-109" charset="0"/>
                <a:ea typeface="ＭＳ Ｐゴシック" pitchFamily="-109" charset="-128"/>
                <a:cs typeface="ＭＳ Ｐゴシック" pitchFamily="-109" charset="-128"/>
              </a:rPr>
              <a:t>Figure 5.6 .</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To generalize, the convention followed by most implementations is as follows.</a:t>
            </a:r>
          </a:p>
          <a:p>
            <a:r>
              <a:rPr lang="en-US" dirty="0">
                <a:latin typeface="Arial" pitchFamily="-109" charset="0"/>
                <a:ea typeface="ＭＳ Ｐゴシック" pitchFamily="-109" charset="-128"/>
                <a:cs typeface="ＭＳ Ｐゴシック" pitchFamily="-109" charset="-128"/>
              </a:rPr>
              <a:t>When user A revokes an access right, any cascaded access right is also revoked,</a:t>
            </a:r>
          </a:p>
          <a:p>
            <a:r>
              <a:rPr lang="en-US" dirty="0">
                <a:latin typeface="Arial" pitchFamily="-109" charset="0"/>
                <a:ea typeface="ＭＳ Ｐゴシック" pitchFamily="-109" charset="-128"/>
                <a:cs typeface="ＭＳ Ｐゴシック" pitchFamily="-109" charset="-128"/>
              </a:rPr>
              <a:t>unless that access right would exist even if the original grant from A had never</a:t>
            </a:r>
          </a:p>
          <a:p>
            <a:r>
              <a:rPr lang="en-US" dirty="0">
                <a:latin typeface="Arial" pitchFamily="-109" charset="0"/>
                <a:ea typeface="ＭＳ Ｐゴシック" pitchFamily="-109" charset="-128"/>
                <a:cs typeface="ＭＳ Ｐゴシック" pitchFamily="-109" charset="-128"/>
              </a:rPr>
              <a:t>occurred. This convention was first proposed in [GRIF76].</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79723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39</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A role-based access control (RBAC) scheme is a natural fit for database access</a:t>
            </a:r>
          </a:p>
          <a:p>
            <a:r>
              <a:rPr lang="en-US" b="0" dirty="0">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b="0" dirty="0">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b="0" dirty="0">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b="0" dirty="0">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b="0" dirty="0">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b="0" dirty="0">
                <a:latin typeface="Arial" pitchFamily="-109" charset="0"/>
                <a:ea typeface="ＭＳ Ｐゴシック" pitchFamily="-109" charset="-128"/>
                <a:cs typeface="ＭＳ Ｐゴシック" pitchFamily="-109" charset="-128"/>
              </a:rPr>
              <a:t>they perform. RBAC provides a means of easing the administrative burden and</a:t>
            </a:r>
          </a:p>
          <a:p>
            <a:r>
              <a:rPr lang="en-US" b="0" dirty="0">
                <a:latin typeface="Arial" pitchFamily="-109" charset="0"/>
                <a:ea typeface="ＭＳ Ｐゴシック" pitchFamily="-109" charset="-128"/>
                <a:cs typeface="ＭＳ Ｐゴシック" pitchFamily="-109" charset="-128"/>
              </a:rPr>
              <a:t>improving security.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b="0" dirty="0">
                <a:latin typeface="Arial" pitchFamily="-109" charset="0"/>
                <a:ea typeface="ＭＳ Ｐゴシック" pitchFamily="-109" charset="-128"/>
                <a:cs typeface="ＭＳ Ｐゴシック" pitchFamily="-109" charset="-128"/>
              </a:rPr>
              <a:t>in three broad categories: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Application owner</a:t>
            </a:r>
            <a:r>
              <a:rPr lang="en-US" b="0" dirty="0">
                <a:latin typeface="Arial" pitchFamily="-109" charset="0"/>
                <a:ea typeface="ＭＳ Ｐゴシック" pitchFamily="-109" charset="-128"/>
                <a:cs typeface="ＭＳ Ｐゴシック" pitchFamily="-109" charset="-128"/>
              </a:rPr>
              <a:t>: An end user who owns database objects (tables, columns,</a:t>
            </a:r>
          </a:p>
          <a:p>
            <a:r>
              <a:rPr lang="en-US" b="0" dirty="0">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b="0" dirty="0">
                <a:latin typeface="Arial" pitchFamily="-109" charset="0"/>
                <a:ea typeface="ＭＳ Ｐゴシック" pitchFamily="-109" charset="-128"/>
                <a:cs typeface="ＭＳ Ｐゴシック" pitchFamily="-109" charset="-128"/>
              </a:rPr>
              <a:t>the application or are prepared for use by the application.</a:t>
            </a:r>
          </a:p>
          <a:p>
            <a:endParaRPr lang="en-US" b="0" dirty="0">
              <a:latin typeface="Arial" pitchFamily="-109" charset="0"/>
              <a:ea typeface="ＭＳ Ｐゴシック" pitchFamily="-109" charset="-128"/>
              <a:cs typeface="ＭＳ Ｐゴシック" pitchFamily="-109" charset="-128"/>
            </a:endParaRPr>
          </a:p>
          <a:p>
            <a:r>
              <a:rPr lang="en-US" b="1" dirty="0">
                <a:latin typeface="Arial" pitchFamily="-109" charset="0"/>
                <a:ea typeface="ＭＳ Ｐゴシック" pitchFamily="-109" charset="-128"/>
                <a:cs typeface="ＭＳ Ｐゴシック" pitchFamily="-109" charset="-128"/>
              </a:rPr>
              <a:t>End user other than application owner</a:t>
            </a:r>
            <a:r>
              <a:rPr lang="en-US" b="0" dirty="0">
                <a:latin typeface="Arial" pitchFamily="-109" charset="0"/>
                <a:ea typeface="ＭＳ Ｐゴシック" pitchFamily="-109" charset="-128"/>
                <a:cs typeface="ＭＳ Ｐゴシック" pitchFamily="-109" charset="-128"/>
              </a:rPr>
              <a:t>: An end user who operates on database</a:t>
            </a:r>
          </a:p>
          <a:p>
            <a:r>
              <a:rPr lang="en-US" b="0" dirty="0">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Administrator: </a:t>
            </a:r>
            <a:r>
              <a:rPr lang="en-US" b="0" dirty="0">
                <a:latin typeface="Arial" pitchFamily="-109" charset="0"/>
                <a:ea typeface="ＭＳ Ｐゴシック" pitchFamily="-109" charset="-128"/>
                <a:cs typeface="ＭＳ Ｐゴシック" pitchFamily="-109" charset="-128"/>
              </a:rPr>
              <a:t>User who has administrative responsibility for part or all of the</a:t>
            </a:r>
          </a:p>
          <a:p>
            <a:r>
              <a:rPr lang="en-US" b="0" dirty="0">
                <a:latin typeface="Arial" pitchFamily="-109" charset="0"/>
                <a:ea typeface="ＭＳ Ｐゴシック" pitchFamily="-109" charset="-128"/>
                <a:cs typeface="ＭＳ Ｐゴシック" pitchFamily="-109" charset="-128"/>
              </a:rPr>
              <a:t>database.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We can make some general statements about RBAC concerning these</a:t>
            </a:r>
          </a:p>
          <a:p>
            <a:r>
              <a:rPr lang="en-US" b="0" dirty="0">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b="0" dirty="0">
                <a:latin typeface="Arial" pitchFamily="-109" charset="0"/>
                <a:ea typeface="ＭＳ Ｐゴシック" pitchFamily="-109" charset="-128"/>
                <a:cs typeface="ＭＳ Ｐゴシック" pitchFamily="-109" charset="-128"/>
              </a:rPr>
              <a:t>with each task requiring specific access rights to portions of the database.</a:t>
            </a:r>
          </a:p>
          <a:p>
            <a:r>
              <a:rPr lang="en-US" b="0" dirty="0">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b="0" dirty="0">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b="0" dirty="0">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b="0" dirty="0">
                <a:latin typeface="Arial" pitchFamily="-109" charset="0"/>
                <a:ea typeface="ＭＳ Ｐゴシック" pitchFamily="-109" charset="-128"/>
                <a:cs typeface="ＭＳ Ｐゴシック" pitchFamily="-109" charset="-128"/>
              </a:rPr>
              <a:t>with managing physical and logical database components, such as data files,</a:t>
            </a:r>
          </a:p>
          <a:p>
            <a:r>
              <a:rPr lang="en-US" b="0" dirty="0">
                <a:latin typeface="Arial" pitchFamily="-109" charset="0"/>
                <a:ea typeface="ＭＳ Ｐゴシック" pitchFamily="-109" charset="-128"/>
                <a:cs typeface="ＭＳ Ｐゴシック" pitchFamily="-109" charset="-128"/>
              </a:rPr>
              <a:t>users, and security mechanisms. The system needs to be set up to give certain</a:t>
            </a:r>
          </a:p>
          <a:p>
            <a:r>
              <a:rPr lang="en-US" b="0" dirty="0">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b="0" dirty="0">
                <a:latin typeface="Arial" pitchFamily="-109" charset="0"/>
                <a:ea typeface="ＭＳ Ｐゴシック" pitchFamily="-109" charset="-128"/>
                <a:cs typeface="ＭＳ Ｐゴシック" pitchFamily="-109" charset="-128"/>
              </a:rPr>
              <a:t>administrative-related roles.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A database RBAC facility needs to provide the following capabilities: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Create and delete roles.</a:t>
            </a:r>
          </a:p>
          <a:p>
            <a:r>
              <a:rPr lang="en-US" b="0" dirty="0">
                <a:latin typeface="Arial" pitchFamily="-109" charset="0"/>
                <a:ea typeface="ＭＳ Ｐゴシック" pitchFamily="-109" charset="-128"/>
                <a:cs typeface="ＭＳ Ｐゴシック" pitchFamily="-109" charset="-128"/>
              </a:rPr>
              <a:t>• Define permissions for a role.</a:t>
            </a:r>
          </a:p>
          <a:p>
            <a:r>
              <a:rPr lang="en-US" b="0" dirty="0">
                <a:latin typeface="Arial" pitchFamily="-109" charset="0"/>
                <a:ea typeface="ＭＳ Ｐゴシック" pitchFamily="-109" charset="-128"/>
                <a:cs typeface="ＭＳ Ｐゴシック" pitchFamily="-109" charset="-128"/>
              </a:rPr>
              <a:t>• Assign and cancel assignment of users to roles.</a:t>
            </a:r>
          </a:p>
          <a:p>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79514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7500" lnSpcReduction="20000"/>
          </a:bodyPr>
          <a:lstStyle/>
          <a:p>
            <a:pPr>
              <a:defRPr/>
            </a:pPr>
            <a:r>
              <a:rPr lang="en-US" dirty="0"/>
              <a:t>A good example of the use of roles in database security is the RBAC</a:t>
            </a:r>
          </a:p>
          <a:p>
            <a:pPr>
              <a:defRPr/>
            </a:pPr>
            <a:r>
              <a:rPr lang="en-US" dirty="0"/>
              <a:t>facility provided by Microsoft SQL Server. SQL Server supports three types of</a:t>
            </a:r>
          </a:p>
          <a:p>
            <a:pPr>
              <a:defRPr/>
            </a:pPr>
            <a:r>
              <a:rPr lang="en-US" dirty="0"/>
              <a:t>roles: server roles, database roles, and user-defined roles. The first two types</a:t>
            </a:r>
          </a:p>
          <a:p>
            <a:pPr>
              <a:defRPr/>
            </a:pPr>
            <a:r>
              <a:rPr lang="en-US" dirty="0"/>
              <a:t>of roles are referred to as fixed roles ( Table 5.2 ); these are preconfigured for a</a:t>
            </a:r>
          </a:p>
          <a:p>
            <a:pPr>
              <a:defRPr/>
            </a:pPr>
            <a:r>
              <a:rPr lang="en-US" dirty="0"/>
              <a:t>system with specific access rights. The administrator or user cannot add, delete,</a:t>
            </a:r>
          </a:p>
          <a:p>
            <a:pPr>
              <a:defRPr/>
            </a:pPr>
            <a:r>
              <a:rPr lang="en-US" dirty="0"/>
              <a:t>or modify fixed roles; it is only possible to add and remove users as members of</a:t>
            </a:r>
          </a:p>
          <a:p>
            <a:pPr>
              <a:defRPr/>
            </a:pPr>
            <a:r>
              <a:rPr lang="en-US" dirty="0"/>
              <a:t>a fixed role.</a:t>
            </a:r>
          </a:p>
          <a:p>
            <a:pPr>
              <a:defRPr/>
            </a:pPr>
            <a:endParaRPr lang="en-US" b="1" dirty="0"/>
          </a:p>
          <a:p>
            <a:pPr>
              <a:defRPr/>
            </a:pPr>
            <a:r>
              <a:rPr lang="en-US" b="1" dirty="0"/>
              <a:t>Fixed server roles </a:t>
            </a:r>
            <a:r>
              <a:rPr lang="en-US" b="0" dirty="0"/>
              <a:t>are defined at the server level and exist independently</a:t>
            </a:r>
          </a:p>
          <a:p>
            <a:pPr>
              <a:defRPr/>
            </a:pPr>
            <a:r>
              <a:rPr lang="en-US" dirty="0"/>
              <a:t>of any user database. They are designed to ease the administrative task.</a:t>
            </a:r>
          </a:p>
          <a:p>
            <a:pPr>
              <a:defRPr/>
            </a:pPr>
            <a:r>
              <a:rPr lang="en-US" dirty="0"/>
              <a:t>These roles have different permissions and are intended to provide the ability</a:t>
            </a:r>
          </a:p>
          <a:p>
            <a:pPr>
              <a:defRPr/>
            </a:pPr>
            <a:r>
              <a:rPr lang="en-US" dirty="0"/>
              <a:t>to spread the administrative responsibilities without having to give out complete</a:t>
            </a:r>
          </a:p>
          <a:p>
            <a:pPr>
              <a:defRPr/>
            </a:pPr>
            <a:r>
              <a:rPr lang="en-US" dirty="0"/>
              <a:t>control. Database administrators can use these fixed server roles to assign</a:t>
            </a:r>
          </a:p>
          <a:p>
            <a:pPr>
              <a:defRPr/>
            </a:pPr>
            <a:r>
              <a:rPr lang="en-US" dirty="0"/>
              <a:t>different administrative tasks to personnel and give them only the rights they</a:t>
            </a:r>
          </a:p>
          <a:p>
            <a:pPr>
              <a:defRPr/>
            </a:pPr>
            <a:r>
              <a:rPr lang="en-US" dirty="0"/>
              <a:t>absolutely need.</a:t>
            </a:r>
          </a:p>
          <a:p>
            <a:pPr>
              <a:defRPr/>
            </a:pPr>
            <a:endParaRPr lang="en-US" b="1" dirty="0"/>
          </a:p>
          <a:p>
            <a:pPr>
              <a:defRPr/>
            </a:pPr>
            <a:r>
              <a:rPr lang="en-US" b="1" dirty="0"/>
              <a:t>Fixed database roles </a:t>
            </a:r>
            <a:r>
              <a:rPr lang="en-US" b="0" dirty="0"/>
              <a:t>operate at the level of an individual database. As with</a:t>
            </a:r>
          </a:p>
          <a:p>
            <a:pPr>
              <a:defRPr/>
            </a:pPr>
            <a:r>
              <a:rPr lang="en-US" dirty="0"/>
              <a:t>fixed server roles, some of the fixed database roles, such as </a:t>
            </a:r>
            <a:r>
              <a:rPr lang="en-US" dirty="0" err="1"/>
              <a:t>db_accessadmin</a:t>
            </a:r>
            <a:r>
              <a:rPr lang="en-US" dirty="0"/>
              <a:t> and</a:t>
            </a:r>
          </a:p>
          <a:p>
            <a:pPr>
              <a:defRPr/>
            </a:pPr>
            <a:r>
              <a:rPr lang="en-US" dirty="0" err="1"/>
              <a:t>db_securityadmin</a:t>
            </a:r>
            <a:r>
              <a:rPr lang="en-US" dirty="0"/>
              <a:t>, are designed to assist a DBA with delegating administrative</a:t>
            </a:r>
          </a:p>
          <a:p>
            <a:pPr>
              <a:defRPr/>
            </a:pPr>
            <a:r>
              <a:rPr lang="en-US" dirty="0"/>
              <a:t>responsibilities. Others, such as </a:t>
            </a:r>
            <a:r>
              <a:rPr lang="en-US" dirty="0" err="1"/>
              <a:t>db_datareader</a:t>
            </a:r>
            <a:r>
              <a:rPr lang="en-US" dirty="0"/>
              <a:t> and </a:t>
            </a:r>
            <a:r>
              <a:rPr lang="en-US" dirty="0" err="1"/>
              <a:t>db_datawriter</a:t>
            </a:r>
            <a:r>
              <a:rPr lang="en-US" dirty="0"/>
              <a:t>, are designed to</a:t>
            </a:r>
          </a:p>
          <a:p>
            <a:pPr>
              <a:defRPr/>
            </a:pPr>
            <a:r>
              <a:rPr lang="en-US" dirty="0"/>
              <a:t>provide blanket permissions for an end user.</a:t>
            </a:r>
          </a:p>
          <a:p>
            <a:pPr>
              <a:defRPr/>
            </a:pPr>
            <a:endParaRPr lang="en-US" dirty="0"/>
          </a:p>
          <a:p>
            <a:pPr>
              <a:defRPr/>
            </a:pPr>
            <a:r>
              <a:rPr lang="en-US" dirty="0"/>
              <a:t>SQL Server allows users to create roles. These </a:t>
            </a:r>
            <a:r>
              <a:rPr lang="en-US" b="1" dirty="0"/>
              <a:t>user-defined roles </a:t>
            </a:r>
            <a:r>
              <a:rPr lang="en-US" b="0" dirty="0"/>
              <a:t>can</a:t>
            </a:r>
          </a:p>
          <a:p>
            <a:pPr>
              <a:defRPr/>
            </a:pPr>
            <a:r>
              <a:rPr lang="en-US" dirty="0"/>
              <a:t>then be assigned access rights to portions of the database. A user with proper</a:t>
            </a:r>
          </a:p>
          <a:p>
            <a:pPr>
              <a:defRPr/>
            </a:pPr>
            <a:r>
              <a:rPr lang="en-US" dirty="0"/>
              <a:t>authorization (typically, a user assigned to the </a:t>
            </a:r>
            <a:r>
              <a:rPr lang="en-US" dirty="0" err="1"/>
              <a:t>db_securityadmin</a:t>
            </a:r>
            <a:r>
              <a:rPr lang="en-US" dirty="0"/>
              <a:t> role) may</a:t>
            </a:r>
          </a:p>
          <a:p>
            <a:pPr>
              <a:defRPr/>
            </a:pPr>
            <a:r>
              <a:rPr lang="en-US" dirty="0"/>
              <a:t>define a new role and associate access rights with the role. There are two</a:t>
            </a:r>
          </a:p>
          <a:p>
            <a:pPr>
              <a:defRPr/>
            </a:pPr>
            <a:r>
              <a:rPr lang="en-US" dirty="0"/>
              <a:t>types of user-defined roles: standard and application. For a standard role,</a:t>
            </a:r>
          </a:p>
          <a:p>
            <a:pPr>
              <a:defRPr/>
            </a:pPr>
            <a:r>
              <a:rPr lang="en-US" dirty="0"/>
              <a:t>an authorized user can assign other users to the role. An application role is</a:t>
            </a:r>
          </a:p>
          <a:p>
            <a:pPr>
              <a:defRPr/>
            </a:pPr>
            <a:r>
              <a:rPr lang="en-US" dirty="0"/>
              <a:t>associated with an application rather than with a group of users and requires</a:t>
            </a:r>
          </a:p>
          <a:p>
            <a:pPr>
              <a:defRPr/>
            </a:pPr>
            <a:r>
              <a:rPr lang="en-US" dirty="0"/>
              <a:t>a password. The role is activated when an application executes the appropriate</a:t>
            </a:r>
          </a:p>
          <a:p>
            <a:pPr>
              <a:defRPr/>
            </a:pPr>
            <a:r>
              <a:rPr lang="en-US" dirty="0"/>
              <a:t>code. A user who has access to the application can use the application role for</a:t>
            </a:r>
          </a:p>
          <a:p>
            <a:pPr>
              <a:defRPr/>
            </a:pPr>
            <a:r>
              <a:rPr lang="en-US" dirty="0"/>
              <a:t>database access. Often database applications enforce their own security based on</a:t>
            </a:r>
          </a:p>
          <a:p>
            <a:pPr>
              <a:defRPr/>
            </a:pPr>
            <a:r>
              <a:rPr lang="en-US" dirty="0"/>
              <a:t>the application logic. For example, you can use an application role with its own</a:t>
            </a:r>
          </a:p>
          <a:p>
            <a:pPr>
              <a:defRPr/>
            </a:pPr>
            <a:r>
              <a:rPr lang="en-US" dirty="0"/>
              <a:t>password to allow the particular user to obtain and modify any data only during</a:t>
            </a:r>
          </a:p>
          <a:p>
            <a:pPr>
              <a:defRPr/>
            </a:pPr>
            <a:r>
              <a:rPr lang="en-US" dirty="0"/>
              <a:t>specific hours. Thus, you can realize more complex security management within</a:t>
            </a:r>
          </a:p>
          <a:p>
            <a:pPr>
              <a:defRPr/>
            </a:pPr>
            <a:r>
              <a:rPr lang="en-US" dirty="0"/>
              <a:t>the application logic.</a:t>
            </a:r>
          </a:p>
        </p:txBody>
      </p:sp>
      <p:sp>
        <p:nvSpPr>
          <p:cNvPr id="43012" name="Slide Number Placeholder 3"/>
          <p:cNvSpPr>
            <a:spLocks noGrp="1"/>
          </p:cNvSpPr>
          <p:nvPr>
            <p:ph type="sldNum" sz="quarter" idx="5"/>
          </p:nvPr>
        </p:nvSpPr>
        <p:spPr>
          <a:noFill/>
        </p:spPr>
        <p:txBody>
          <a:bodyPr/>
          <a:lstStyle/>
          <a:p>
            <a:fld id="{943F6A40-889E-C54C-91D1-A7E20491FE7B}" type="slidenum">
              <a:rPr lang="en-AU" smtClean="0">
                <a:latin typeface="Arial" pitchFamily="-109" charset="0"/>
              </a:rPr>
              <a:pPr/>
              <a:t>40</a:t>
            </a:fld>
            <a:endParaRPr lang="en-AU">
              <a:latin typeface="Arial" pitchFamily="-109" charset="0"/>
            </a:endParaRPr>
          </a:p>
        </p:txBody>
      </p:sp>
    </p:spTree>
    <p:extLst>
      <p:ext uri="{BB962C8B-B14F-4D97-AF65-F5344CB8AC3E}">
        <p14:creationId xmlns:p14="http://schemas.microsoft.com/office/powerpoint/2010/main" val="3304461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1E6ED197-ABAB-A745-AC98-4C8C7BBB9E0A}" type="slidenum">
              <a:rPr lang="en-AU">
                <a:latin typeface="Arial" pitchFamily="-109" charset="0"/>
              </a:rPr>
              <a:pPr/>
              <a:t>43</a:t>
            </a:fld>
            <a:endParaRPr lang="en-AU">
              <a:latin typeface="Arial" pitchFamily="-109"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b="0" dirty="0">
                <a:latin typeface="Arial" pitchFamily="-109" charset="0"/>
                <a:ea typeface="ＭＳ Ｐゴシック" pitchFamily="-109" charset="-128"/>
                <a:cs typeface="ＭＳ Ｐゴシック" pitchFamily="-109" charset="-128"/>
              </a:rPr>
              <a:t>In general terms, there are two approaches to dealing with the threat of</a:t>
            </a:r>
          </a:p>
          <a:p>
            <a:r>
              <a:rPr lang="en-US" b="0" dirty="0">
                <a:latin typeface="Arial" pitchFamily="-109" charset="0"/>
                <a:ea typeface="ＭＳ Ｐゴシック" pitchFamily="-109" charset="-128"/>
                <a:cs typeface="ＭＳ Ｐゴシック" pitchFamily="-109" charset="-128"/>
              </a:rPr>
              <a:t>disclosure by inference: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during database design</a:t>
            </a:r>
            <a:r>
              <a:rPr lang="en-US" b="0" dirty="0">
                <a:latin typeface="Arial" pitchFamily="-109" charset="0"/>
                <a:ea typeface="ＭＳ Ｐゴシック" pitchFamily="-109" charset="-128"/>
                <a:cs typeface="ＭＳ Ｐゴシック" pitchFamily="-109" charset="-128"/>
              </a:rPr>
              <a:t>: This approach removes an</a:t>
            </a:r>
          </a:p>
          <a:p>
            <a:r>
              <a:rPr lang="en-US" b="0" dirty="0">
                <a:latin typeface="Arial" pitchFamily="-109" charset="0"/>
                <a:ea typeface="ＭＳ Ｐゴシック" pitchFamily="-109" charset="-128"/>
                <a:cs typeface="ＭＳ Ｐゴシック" pitchFamily="-109" charset="-128"/>
              </a:rPr>
              <a:t>inference channel by altering the database structure or by changing the</a:t>
            </a:r>
          </a:p>
          <a:p>
            <a:r>
              <a:rPr lang="en-US" b="0" dirty="0">
                <a:latin typeface="Arial" pitchFamily="-109" charset="0"/>
                <a:ea typeface="ＭＳ Ｐゴシック" pitchFamily="-109" charset="-128"/>
                <a:cs typeface="ＭＳ Ｐゴシック" pitchFamily="-109" charset="-128"/>
              </a:rPr>
              <a:t>access control regime to prevent inference. Examples include removing</a:t>
            </a:r>
          </a:p>
          <a:p>
            <a:r>
              <a:rPr lang="en-US" b="0" dirty="0">
                <a:latin typeface="Arial" pitchFamily="-109" charset="0"/>
                <a:ea typeface="ＭＳ Ｐゴシック" pitchFamily="-109" charset="-128"/>
                <a:cs typeface="ＭＳ Ｐゴシック" pitchFamily="-109" charset="-128"/>
              </a:rPr>
              <a:t>data dependencies by splitting a table into multiple tables or using more</a:t>
            </a:r>
          </a:p>
          <a:p>
            <a:r>
              <a:rPr lang="en-US" b="0" dirty="0">
                <a:latin typeface="Arial" pitchFamily="-109" charset="0"/>
                <a:ea typeface="ＭＳ Ｐゴシック" pitchFamily="-109" charset="-128"/>
                <a:cs typeface="ＭＳ Ｐゴシック" pitchFamily="-109" charset="-128"/>
              </a:rPr>
              <a:t>fine-grained access control roles in an RBAC scheme. Techniques in</a:t>
            </a:r>
          </a:p>
          <a:p>
            <a:r>
              <a:rPr lang="en-US" b="0" dirty="0">
                <a:latin typeface="Arial" pitchFamily="-109" charset="0"/>
                <a:ea typeface="ＭＳ Ｐゴシック" pitchFamily="-109" charset="-128"/>
                <a:cs typeface="ＭＳ Ｐゴシック" pitchFamily="-109" charset="-128"/>
              </a:rPr>
              <a:t>this category often result in unnecessarily stricter access controls that</a:t>
            </a:r>
          </a:p>
          <a:p>
            <a:r>
              <a:rPr lang="en-US" b="0" dirty="0">
                <a:latin typeface="Arial" pitchFamily="-109" charset="0"/>
                <a:ea typeface="ＭＳ Ｐゴシック" pitchFamily="-109" charset="-128"/>
                <a:cs typeface="ＭＳ Ｐゴシック" pitchFamily="-109" charset="-128"/>
              </a:rPr>
              <a:t>reduce availability.</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 </a:t>
            </a:r>
            <a:r>
              <a:rPr lang="en-US" b="1" dirty="0">
                <a:latin typeface="Arial" pitchFamily="-109" charset="0"/>
                <a:ea typeface="ＭＳ Ｐゴシック" pitchFamily="-109" charset="-128"/>
                <a:cs typeface="ＭＳ Ｐゴシック" pitchFamily="-109" charset="-128"/>
              </a:rPr>
              <a:t>Inference detection at query time</a:t>
            </a:r>
            <a:r>
              <a:rPr lang="en-US" b="0" dirty="0">
                <a:latin typeface="Arial" pitchFamily="-109" charset="0"/>
                <a:ea typeface="ＭＳ Ｐゴシック" pitchFamily="-109" charset="-128"/>
                <a:cs typeface="ＭＳ Ｐゴシック" pitchFamily="-109" charset="-128"/>
              </a:rPr>
              <a:t>: This approach seeks to eliminate an</a:t>
            </a:r>
          </a:p>
          <a:p>
            <a:r>
              <a:rPr lang="en-US" b="0" dirty="0">
                <a:latin typeface="Arial" pitchFamily="-109" charset="0"/>
                <a:ea typeface="ＭＳ Ｐゴシック" pitchFamily="-109" charset="-128"/>
                <a:cs typeface="ＭＳ Ｐゴシック" pitchFamily="-109" charset="-128"/>
              </a:rPr>
              <a:t>inference channel violation during a query or series of queries. If an inference</a:t>
            </a:r>
          </a:p>
          <a:p>
            <a:r>
              <a:rPr lang="en-US" b="0" dirty="0">
                <a:latin typeface="Arial" pitchFamily="-109" charset="0"/>
                <a:ea typeface="ＭＳ Ｐゴシック" pitchFamily="-109" charset="-128"/>
                <a:cs typeface="ＭＳ Ｐゴシック" pitchFamily="-109" charset="-128"/>
              </a:rPr>
              <a:t>channel is detected, the query is denied or altered.</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For either of the preceding approaches, some inference detection</a:t>
            </a:r>
          </a:p>
          <a:p>
            <a:r>
              <a:rPr lang="en-US" b="0" dirty="0">
                <a:latin typeface="Arial" pitchFamily="-109" charset="0"/>
                <a:ea typeface="ＭＳ Ｐゴシック" pitchFamily="-109" charset="-128"/>
                <a:cs typeface="ＭＳ Ｐゴシック" pitchFamily="-109" charset="-128"/>
              </a:rPr>
              <a:t>algorithm is needed. This is a difficult problem and the subject of ongoing</a:t>
            </a:r>
          </a:p>
          <a:p>
            <a:r>
              <a:rPr lang="en-US" b="0" dirty="0">
                <a:latin typeface="Arial" pitchFamily="-109" charset="0"/>
                <a:ea typeface="ＭＳ Ｐゴシック" pitchFamily="-109" charset="-128"/>
                <a:cs typeface="ＭＳ Ｐゴシック" pitchFamily="-109" charset="-128"/>
              </a:rPr>
              <a:t>research. To give some appreciation of the difficulty, we present an example</a:t>
            </a:r>
          </a:p>
          <a:p>
            <a:r>
              <a:rPr lang="en-US" b="0" dirty="0">
                <a:latin typeface="Arial" pitchFamily="-109" charset="0"/>
                <a:ea typeface="ＭＳ Ｐゴシック" pitchFamily="-109" charset="-128"/>
                <a:cs typeface="ＭＳ Ｐゴシック" pitchFamily="-109" charset="-128"/>
              </a:rPr>
              <a:t>taken from [LUNT89]. Consider a database containing personnel information,</a:t>
            </a:r>
          </a:p>
          <a:p>
            <a:r>
              <a:rPr lang="en-US" b="0" dirty="0">
                <a:latin typeface="Arial" pitchFamily="-109" charset="0"/>
                <a:ea typeface="ＭＳ Ｐゴシック" pitchFamily="-109" charset="-128"/>
                <a:cs typeface="ＭＳ Ｐゴシック" pitchFamily="-109" charset="-128"/>
              </a:rPr>
              <a:t>including names, addresses, and salaries of employees. Individually, the name,</a:t>
            </a:r>
          </a:p>
          <a:p>
            <a:r>
              <a:rPr lang="en-US" b="0" dirty="0">
                <a:latin typeface="Arial" pitchFamily="-109" charset="0"/>
                <a:ea typeface="ＭＳ Ｐゴシック" pitchFamily="-109" charset="-128"/>
                <a:cs typeface="ＭＳ Ｐゴシック" pitchFamily="-109" charset="-128"/>
              </a:rPr>
              <a:t>address, and salary information is available to a subordinate role, such as</a:t>
            </a:r>
          </a:p>
          <a:p>
            <a:r>
              <a:rPr lang="en-US" b="0" dirty="0">
                <a:latin typeface="Arial" pitchFamily="-109" charset="0"/>
                <a:ea typeface="ＭＳ Ｐゴシック" pitchFamily="-109" charset="-128"/>
                <a:cs typeface="ＭＳ Ｐゴシック" pitchFamily="-109" charset="-128"/>
              </a:rPr>
              <a:t>Clerk, but the association of names and salaries is restricted to a superior role,</a:t>
            </a:r>
          </a:p>
          <a:p>
            <a:r>
              <a:rPr lang="en-US" b="0" dirty="0">
                <a:latin typeface="Arial" pitchFamily="-109" charset="0"/>
                <a:ea typeface="ＭＳ Ｐゴシック" pitchFamily="-109" charset="-128"/>
                <a:cs typeface="ＭＳ Ｐゴシック" pitchFamily="-109" charset="-128"/>
              </a:rPr>
              <a:t>such as Administrator. This is similar to the problem illustrated in Figure 5.8.</a:t>
            </a:r>
          </a:p>
          <a:p>
            <a:r>
              <a:rPr lang="en-US" b="0" dirty="0">
                <a:latin typeface="Arial" pitchFamily="-109" charset="0"/>
                <a:ea typeface="ＭＳ Ｐゴシック" pitchFamily="-109" charset="-128"/>
                <a:cs typeface="ＭＳ Ｐゴシック" pitchFamily="-109" charset="-128"/>
              </a:rPr>
              <a:t>One solution to this problem is to construct three tables, which include the</a:t>
            </a:r>
          </a:p>
          <a:p>
            <a:r>
              <a:rPr lang="en-US" b="0" dirty="0">
                <a:latin typeface="Arial" pitchFamily="-109" charset="0"/>
                <a:ea typeface="ＭＳ Ｐゴシック" pitchFamily="-109" charset="-128"/>
                <a:cs typeface="ＭＳ Ｐゴシック" pitchFamily="-109" charset="-128"/>
              </a:rPr>
              <a:t>following information:</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Name, Address)</a:t>
            </a:r>
          </a:p>
          <a:p>
            <a:r>
              <a:rPr lang="en-US" b="0" dirty="0">
                <a:latin typeface="Arial" pitchFamily="-109" charset="0"/>
                <a:ea typeface="ＭＳ Ｐゴシック" pitchFamily="-109" charset="-128"/>
                <a:cs typeface="ＭＳ Ｐゴシック" pitchFamily="-109" charset="-128"/>
              </a:rPr>
              <a:t>Salaries (S#, Salary)</a:t>
            </a:r>
          </a:p>
          <a:p>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where each line consists of the table name followed by a list of column names for that</a:t>
            </a:r>
          </a:p>
          <a:p>
            <a:r>
              <a:rPr lang="en-US" b="0" dirty="0">
                <a:latin typeface="Arial" pitchFamily="-109" charset="0"/>
                <a:ea typeface="ＭＳ Ｐゴシック" pitchFamily="-109" charset="-128"/>
                <a:cs typeface="ＭＳ Ｐゴシック" pitchFamily="-109" charset="-128"/>
              </a:rPr>
              <a:t>table. In this case, each employee is assigned a unique employee number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a:t>
            </a:r>
          </a:p>
          <a:p>
            <a:r>
              <a:rPr lang="en-US" b="0" dirty="0">
                <a:latin typeface="Arial" pitchFamily="-109" charset="0"/>
                <a:ea typeface="ＭＳ Ｐゴシック" pitchFamily="-109" charset="-128"/>
                <a:cs typeface="ＭＳ Ｐゴシック" pitchFamily="-109" charset="-128"/>
              </a:rPr>
              <a:t>and a unique salary number (S#). The Employees table and the Salaries table</a:t>
            </a:r>
          </a:p>
          <a:p>
            <a:r>
              <a:rPr lang="en-US" b="0" dirty="0">
                <a:latin typeface="Arial" pitchFamily="-109" charset="0"/>
                <a:ea typeface="ＭＳ Ｐゴシック" pitchFamily="-109" charset="-128"/>
                <a:cs typeface="ＭＳ Ｐゴシック" pitchFamily="-109" charset="-128"/>
              </a:rPr>
              <a:t>are accessible to the Clerk role, but the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table is only available to the</a:t>
            </a:r>
          </a:p>
          <a:p>
            <a:r>
              <a:rPr lang="en-US" b="0" dirty="0">
                <a:latin typeface="Arial" pitchFamily="-109" charset="0"/>
                <a:ea typeface="ＭＳ Ｐゴシック" pitchFamily="-109" charset="-128"/>
                <a:cs typeface="ＭＳ Ｐゴシック" pitchFamily="-109" charset="-128"/>
              </a:rPr>
              <a:t>Administrator role. In this structure, the sensitive relationship between employees</a:t>
            </a:r>
          </a:p>
          <a:p>
            <a:r>
              <a:rPr lang="en-US" b="0" dirty="0">
                <a:latin typeface="Arial" pitchFamily="-109" charset="0"/>
                <a:ea typeface="ＭＳ Ｐゴシック" pitchFamily="-109" charset="-128"/>
                <a:cs typeface="ＭＳ Ｐゴシック" pitchFamily="-109" charset="-128"/>
              </a:rPr>
              <a:t>and salaries is protected from users assigned the Clerk role. Now suppose that we</a:t>
            </a:r>
          </a:p>
          <a:p>
            <a:r>
              <a:rPr lang="en-US" b="0" dirty="0">
                <a:latin typeface="Arial" pitchFamily="-109" charset="0"/>
                <a:ea typeface="ＭＳ Ｐゴシック" pitchFamily="-109" charset="-128"/>
                <a:cs typeface="ＭＳ Ｐゴシック" pitchFamily="-109" charset="-128"/>
              </a:rPr>
              <a:t>want to add a new attribute, employee start date, which is not sensitive. This could</a:t>
            </a:r>
          </a:p>
          <a:p>
            <a:r>
              <a:rPr lang="en-US" b="0" dirty="0">
                <a:latin typeface="Arial" pitchFamily="-109" charset="0"/>
                <a:ea typeface="ＭＳ Ｐゴシック" pitchFamily="-109" charset="-128"/>
                <a:cs typeface="ＭＳ Ｐゴシック" pitchFamily="-109" charset="-128"/>
              </a:rPr>
              <a:t>be added to the Salaries table as follows: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Employees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Name, Address)</a:t>
            </a:r>
          </a:p>
          <a:p>
            <a:r>
              <a:rPr lang="en-US" b="0" dirty="0">
                <a:latin typeface="Arial" pitchFamily="-109" charset="0"/>
                <a:ea typeface="ＭＳ Ｐゴシック" pitchFamily="-109" charset="-128"/>
                <a:cs typeface="ＭＳ Ｐゴシック" pitchFamily="-109" charset="-128"/>
              </a:rPr>
              <a:t>Salaries (S#, Salary, Start-Date)</a:t>
            </a:r>
          </a:p>
          <a:p>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-Salary (</a:t>
            </a:r>
            <a:r>
              <a:rPr lang="en-US" b="0" dirty="0" err="1">
                <a:latin typeface="Arial" pitchFamily="-109" charset="0"/>
                <a:ea typeface="ＭＳ Ｐゴシック" pitchFamily="-109" charset="-128"/>
                <a:cs typeface="ＭＳ Ｐゴシック" pitchFamily="-109" charset="-128"/>
              </a:rPr>
              <a:t>Emp</a:t>
            </a:r>
            <a:r>
              <a:rPr lang="en-US" b="0" dirty="0">
                <a:latin typeface="Arial" pitchFamily="-109" charset="0"/>
                <a:ea typeface="ＭＳ Ｐゴシック" pitchFamily="-109" charset="-128"/>
                <a:cs typeface="ＭＳ Ｐゴシック" pitchFamily="-109" charset="-128"/>
              </a:rPr>
              <a:t>#, S#)</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However, an employee’s start date is an easily observable or discoverable</a:t>
            </a:r>
          </a:p>
          <a:p>
            <a:r>
              <a:rPr lang="en-US" b="0" dirty="0">
                <a:latin typeface="Arial" pitchFamily="-109" charset="0"/>
                <a:ea typeface="ＭＳ Ｐゴシック" pitchFamily="-109" charset="-128"/>
                <a:cs typeface="ＭＳ Ｐゴシック" pitchFamily="-109" charset="-128"/>
              </a:rPr>
              <a:t>attribute of an employee. Thus a user in the Clerk role should be able to infer (or</a:t>
            </a:r>
          </a:p>
          <a:p>
            <a:r>
              <a:rPr lang="en-US" b="0" dirty="0">
                <a:latin typeface="Arial" pitchFamily="-109" charset="0"/>
                <a:ea typeface="ＭＳ Ｐゴシック" pitchFamily="-109" charset="-128"/>
                <a:cs typeface="ＭＳ Ｐゴシック" pitchFamily="-109" charset="-128"/>
              </a:rPr>
              <a:t>partially infer) the employee’s name. This would compromise the relationship between</a:t>
            </a:r>
          </a:p>
          <a:p>
            <a:r>
              <a:rPr lang="en-US" b="0" dirty="0">
                <a:latin typeface="Arial" pitchFamily="-109" charset="0"/>
                <a:ea typeface="ＭＳ Ｐゴシック" pitchFamily="-109" charset="-128"/>
                <a:cs typeface="ＭＳ Ｐゴシック" pitchFamily="-109" charset="-128"/>
              </a:rPr>
              <a:t>employee and salary. A straightforward way to remove the inference channel is to</a:t>
            </a:r>
          </a:p>
          <a:p>
            <a:r>
              <a:rPr lang="en-US" b="0" dirty="0">
                <a:latin typeface="Arial" pitchFamily="-109" charset="0"/>
                <a:ea typeface="ＭＳ Ｐゴシック" pitchFamily="-109" charset="-128"/>
                <a:cs typeface="ＭＳ Ｐゴシック" pitchFamily="-109" charset="-128"/>
              </a:rPr>
              <a:t>add the start-date column to the Employees table rather than to the Salaries table.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The first security problem indicated in this sample, that it was possible to infer</a:t>
            </a:r>
          </a:p>
          <a:p>
            <a:r>
              <a:rPr lang="en-US" b="0" dirty="0">
                <a:latin typeface="Arial" pitchFamily="-109" charset="0"/>
                <a:ea typeface="ＭＳ Ｐゴシック" pitchFamily="-109" charset="-128"/>
                <a:cs typeface="ＭＳ Ｐゴシック" pitchFamily="-109" charset="-128"/>
              </a:rPr>
              <a:t>the relationship between employee and salary, can be detected through analysis</a:t>
            </a:r>
          </a:p>
          <a:p>
            <a:r>
              <a:rPr lang="en-US" b="0" dirty="0">
                <a:latin typeface="Arial" pitchFamily="-109" charset="0"/>
                <a:ea typeface="ＭＳ Ｐゴシック" pitchFamily="-109" charset="-128"/>
                <a:cs typeface="ＭＳ Ｐゴシック" pitchFamily="-109" charset="-128"/>
              </a:rPr>
              <a:t>of the data structures and security constraints that are available to the DBMS.</a:t>
            </a:r>
          </a:p>
          <a:p>
            <a:r>
              <a:rPr lang="en-US" b="0" dirty="0">
                <a:latin typeface="Arial" pitchFamily="-109" charset="0"/>
                <a:ea typeface="ＭＳ Ｐゴシック" pitchFamily="-109" charset="-128"/>
                <a:cs typeface="ＭＳ Ｐゴシック" pitchFamily="-109" charset="-128"/>
              </a:rPr>
              <a:t>However, the second security problem, in which the start-date column was added</a:t>
            </a:r>
          </a:p>
          <a:p>
            <a:r>
              <a:rPr lang="en-US" b="0" dirty="0">
                <a:latin typeface="Arial" pitchFamily="-109" charset="0"/>
                <a:ea typeface="ＭＳ Ｐゴシック" pitchFamily="-109" charset="-128"/>
                <a:cs typeface="ＭＳ Ｐゴシック" pitchFamily="-109" charset="-128"/>
              </a:rPr>
              <a:t>to the Salaries table, cannot be detected using only the information stored in the</a:t>
            </a:r>
          </a:p>
          <a:p>
            <a:r>
              <a:rPr lang="en-US" b="0" dirty="0">
                <a:latin typeface="Arial" pitchFamily="-109" charset="0"/>
                <a:ea typeface="ＭＳ Ｐゴシック" pitchFamily="-109" charset="-128"/>
                <a:cs typeface="ＭＳ Ｐゴシック" pitchFamily="-109" charset="-128"/>
              </a:rPr>
              <a:t>database. In particular, the database does not indicate that the employee name can</a:t>
            </a:r>
          </a:p>
          <a:p>
            <a:r>
              <a:rPr lang="en-US" b="0" dirty="0">
                <a:latin typeface="Arial" pitchFamily="-109" charset="0"/>
                <a:ea typeface="ＭＳ Ｐゴシック" pitchFamily="-109" charset="-128"/>
                <a:cs typeface="ＭＳ Ｐゴシック" pitchFamily="-109" charset="-128"/>
              </a:rPr>
              <a:t>be inferred from the start date.</a:t>
            </a:r>
          </a:p>
          <a:p>
            <a:endParaRPr lang="en-US" b="0" dirty="0">
              <a:latin typeface="Arial" pitchFamily="-109" charset="0"/>
              <a:ea typeface="ＭＳ Ｐゴシック" pitchFamily="-109" charset="-128"/>
              <a:cs typeface="ＭＳ Ｐゴシック" pitchFamily="-109" charset="-128"/>
            </a:endParaRPr>
          </a:p>
          <a:p>
            <a:r>
              <a:rPr lang="en-US" b="0" dirty="0">
                <a:latin typeface="Arial" pitchFamily="-109" charset="0"/>
                <a:ea typeface="ＭＳ Ｐゴシック" pitchFamily="-109" charset="-128"/>
                <a:cs typeface="ＭＳ Ｐゴシック" pitchFamily="-109" charset="-128"/>
              </a:rPr>
              <a:t>In the general case of a relational database, inference detection is a complex</a:t>
            </a:r>
          </a:p>
          <a:p>
            <a:r>
              <a:rPr lang="en-US" b="0" dirty="0">
                <a:latin typeface="Arial" pitchFamily="-109" charset="0"/>
                <a:ea typeface="ＭＳ Ｐゴシック" pitchFamily="-109" charset="-128"/>
                <a:cs typeface="ＭＳ Ｐゴシック" pitchFamily="-109" charset="-128"/>
              </a:rPr>
              <a:t>and difficult problem. For multilevel secure databases, discussed in Chapter 27,</a:t>
            </a:r>
          </a:p>
          <a:p>
            <a:r>
              <a:rPr lang="en-US" b="0" dirty="0">
                <a:latin typeface="Arial" pitchFamily="-109" charset="0"/>
                <a:ea typeface="ＭＳ Ｐゴシック" pitchFamily="-109" charset="-128"/>
                <a:cs typeface="ＭＳ Ｐゴシック" pitchFamily="-109" charset="-128"/>
              </a:rPr>
              <a:t>and statistical databases, discussed in the next section, progress has been made in</a:t>
            </a:r>
          </a:p>
          <a:p>
            <a:r>
              <a:rPr lang="en-US" b="0" dirty="0">
                <a:latin typeface="Arial" pitchFamily="-109" charset="0"/>
                <a:ea typeface="ＭＳ Ｐゴシック" pitchFamily="-109" charset="-128"/>
                <a:cs typeface="ＭＳ Ｐゴシック" pitchFamily="-109" charset="-128"/>
              </a:rPr>
              <a:t>devising specific inference detection techniques.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92771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44</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a:latin typeface="Arial" pitchFamily="-109" charset="0"/>
                <a:ea typeface="ＭＳ Ｐゴシック" pitchFamily="-109" charset="-128"/>
                <a:cs typeface="ＭＳ Ｐゴシック" pitchFamily="-109" charset="-128"/>
              </a:rPr>
              <a:t>or across tables, and merging views with the same constraints.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An example of the latter shown in Figure 5.8 , illustrates</a:t>
            </a:r>
          </a:p>
          <a:p>
            <a:r>
              <a:rPr lang="en-US" dirty="0">
                <a:latin typeface="Arial" pitchFamily="-109" charset="0"/>
                <a:ea typeface="ＭＳ Ｐゴシック" pitchFamily="-109" charset="-128"/>
                <a:cs typeface="ＭＳ Ｐゴシック" pitchFamily="-109" charset="-128"/>
              </a:rPr>
              <a:t>the inference problem. </a:t>
            </a:r>
          </a:p>
          <a:p>
            <a:endParaRPr lang="en-US" dirty="0">
              <a:latin typeface="Arial" pitchFamily="-109" charset="0"/>
              <a:ea typeface="ＭＳ Ｐゴシック" pitchFamily="-109" charset="-128"/>
              <a:cs typeface="ＭＳ Ｐゴシック" pitchFamily="-109"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Item and Cost. A user who has access to either or both views cannot infer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between Item and Cost such that knowing Item and perhaps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is sufficient to deduce Cost. However, suppose the two views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created with the access constraint that Item and Cost cannot be accessed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A user who knows the structure of the Inventory table and who knows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view tables maintain the same row order as the Inventory table is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Item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Cost must not be disclosed.</a:t>
            </a:r>
            <a:endParaRPr lang="en-US"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457766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eaLnBrk="1" hangingPunct="1">
              <a:defRPr/>
            </a:pPr>
            <a:r>
              <a:rPr lang="en-US" b="0" dirty="0">
                <a:ea typeface="+mn-ea"/>
                <a:cs typeface="+mn-cs"/>
              </a:rPr>
              <a:t>In some cases, an organization can function with a relatively simple collection of files of</a:t>
            </a:r>
          </a:p>
          <a:p>
            <a:pPr eaLnBrk="1" hangingPunct="1">
              <a:defRPr/>
            </a:pPr>
            <a:r>
              <a:rPr lang="en-US" b="0" dirty="0">
                <a:ea typeface="+mn-ea"/>
                <a:cs typeface="+mn-cs"/>
              </a:rPr>
              <a:t>data. Each file may contain text (e.g., copies of memos and reports) or numerical data</a:t>
            </a:r>
          </a:p>
          <a:p>
            <a:pPr eaLnBrk="1" hangingPunct="1">
              <a:defRPr/>
            </a:pPr>
            <a:r>
              <a:rPr lang="en-US" b="0" dirty="0">
                <a:ea typeface="+mn-ea"/>
                <a:cs typeface="+mn-cs"/>
              </a:rPr>
              <a:t>(e.g., spreadsheets). A more elaborate file consists of a set of records. However, for an</a:t>
            </a:r>
          </a:p>
          <a:p>
            <a:pPr eaLnBrk="1" hangingPunct="1">
              <a:defRPr/>
            </a:pPr>
            <a:r>
              <a:rPr lang="en-US" b="0" dirty="0">
                <a:ea typeface="+mn-ea"/>
                <a:cs typeface="+mn-cs"/>
              </a:rPr>
              <a:t>organization of any appreciable size, a more complex structure known as a database</a:t>
            </a:r>
          </a:p>
          <a:p>
            <a:pPr eaLnBrk="1" hangingPunct="1">
              <a:defRPr/>
            </a:pPr>
            <a:r>
              <a:rPr lang="en-US" b="0" dirty="0">
                <a:ea typeface="+mn-ea"/>
                <a:cs typeface="+mn-cs"/>
              </a:rPr>
              <a:t>is required. A </a:t>
            </a:r>
            <a:r>
              <a:rPr lang="en-US" b="1" dirty="0">
                <a:ea typeface="+mn-ea"/>
                <a:cs typeface="+mn-cs"/>
              </a:rPr>
              <a:t>database</a:t>
            </a:r>
            <a:r>
              <a:rPr lang="en-US" b="0" dirty="0">
                <a:ea typeface="+mn-ea"/>
                <a:cs typeface="+mn-cs"/>
              </a:rPr>
              <a:t> is a structured collection of data stored for use by one or more</a:t>
            </a:r>
          </a:p>
          <a:p>
            <a:pPr eaLnBrk="1" hangingPunct="1">
              <a:defRPr/>
            </a:pPr>
            <a:r>
              <a:rPr lang="en-US" b="0" dirty="0">
                <a:ea typeface="+mn-ea"/>
                <a:cs typeface="+mn-cs"/>
              </a:rPr>
              <a:t>applications. In addition to data, a database contains the relationships between data</a:t>
            </a:r>
          </a:p>
          <a:p>
            <a:pPr eaLnBrk="1" hangingPunct="1">
              <a:defRPr/>
            </a:pPr>
            <a:r>
              <a:rPr lang="en-US" b="0" dirty="0">
                <a:ea typeface="+mn-ea"/>
                <a:cs typeface="+mn-cs"/>
              </a:rPr>
              <a:t>items and groups of data items. As an example of the distinction between data files</a:t>
            </a:r>
          </a:p>
          <a:p>
            <a:pPr eaLnBrk="1" hangingPunct="1">
              <a:defRPr/>
            </a:pPr>
            <a:r>
              <a:rPr lang="en-US" b="0" dirty="0">
                <a:ea typeface="+mn-ea"/>
                <a:cs typeface="+mn-cs"/>
              </a:rPr>
              <a:t>and a database, consider the following. A simple personnel file might consist of a set</a:t>
            </a:r>
          </a:p>
          <a:p>
            <a:pPr eaLnBrk="1" hangingPunct="1">
              <a:defRPr/>
            </a:pPr>
            <a:r>
              <a:rPr lang="en-US" b="0" dirty="0">
                <a:ea typeface="+mn-ea"/>
                <a:cs typeface="+mn-cs"/>
              </a:rPr>
              <a:t>of records, one for each employee. Each record gives the employee’s name, address,</a:t>
            </a:r>
          </a:p>
          <a:p>
            <a:pPr eaLnBrk="1" hangingPunct="1">
              <a:defRPr/>
            </a:pPr>
            <a:r>
              <a:rPr lang="en-US" b="0" dirty="0">
                <a:ea typeface="+mn-ea"/>
                <a:cs typeface="+mn-cs"/>
              </a:rPr>
              <a:t>date of birth, position, salary, and other details needed by the personnel department.</a:t>
            </a:r>
          </a:p>
          <a:p>
            <a:pPr eaLnBrk="1" hangingPunct="1">
              <a:defRPr/>
            </a:pPr>
            <a:r>
              <a:rPr lang="en-US" b="0" dirty="0">
                <a:ea typeface="+mn-ea"/>
                <a:cs typeface="+mn-cs"/>
              </a:rPr>
              <a:t>A personnel database includes a personnel file, as just described. It may also</a:t>
            </a:r>
          </a:p>
          <a:p>
            <a:pPr eaLnBrk="1" hangingPunct="1">
              <a:defRPr/>
            </a:pPr>
            <a:r>
              <a:rPr lang="en-US" b="0" dirty="0">
                <a:ea typeface="+mn-ea"/>
                <a:cs typeface="+mn-cs"/>
              </a:rPr>
              <a:t>include a time and attendance file, showing for each week the hours worked by each</a:t>
            </a:r>
          </a:p>
          <a:p>
            <a:pPr eaLnBrk="1" hangingPunct="1">
              <a:defRPr/>
            </a:pPr>
            <a:r>
              <a:rPr lang="en-US" b="0" dirty="0">
                <a:ea typeface="+mn-ea"/>
                <a:cs typeface="+mn-cs"/>
              </a:rPr>
              <a:t>employee. With a database organization, these two files are tied together so that a</a:t>
            </a:r>
          </a:p>
          <a:p>
            <a:pPr eaLnBrk="1" hangingPunct="1">
              <a:defRPr/>
            </a:pPr>
            <a:r>
              <a:rPr lang="en-US" b="0" dirty="0">
                <a:ea typeface="+mn-ea"/>
                <a:cs typeface="+mn-cs"/>
              </a:rPr>
              <a:t>payroll program can extract the information about time worked and salary for each</a:t>
            </a:r>
          </a:p>
          <a:p>
            <a:pPr eaLnBrk="1" hangingPunct="1">
              <a:defRPr/>
            </a:pPr>
            <a:r>
              <a:rPr lang="en-US" b="0" dirty="0">
                <a:ea typeface="+mn-ea"/>
                <a:cs typeface="+mn-cs"/>
              </a:rPr>
              <a:t>employee to generate paychecks.</a:t>
            </a:r>
          </a:p>
          <a:p>
            <a:pPr eaLnBrk="1" hangingPunct="1">
              <a:defRPr/>
            </a:pPr>
            <a:endParaRPr lang="en-US" b="0" dirty="0">
              <a:ea typeface="+mn-ea"/>
              <a:cs typeface="+mn-cs"/>
            </a:endParaRPr>
          </a:p>
          <a:p>
            <a:pPr eaLnBrk="1" hangingPunct="1">
              <a:defRPr/>
            </a:pPr>
            <a:r>
              <a:rPr lang="en-US" b="0" dirty="0">
                <a:ea typeface="+mn-ea"/>
                <a:cs typeface="+mn-cs"/>
              </a:rPr>
              <a:t>Accompanying the database is a </a:t>
            </a:r>
            <a:r>
              <a:rPr lang="en-US" b="1" dirty="0">
                <a:ea typeface="+mn-ea"/>
                <a:cs typeface="+mn-cs"/>
              </a:rPr>
              <a:t>database management system (DBMS) </a:t>
            </a:r>
            <a:r>
              <a:rPr lang="en-US" b="0" dirty="0">
                <a:ea typeface="+mn-ea"/>
                <a:cs typeface="+mn-cs"/>
              </a:rPr>
              <a:t>,</a:t>
            </a:r>
          </a:p>
          <a:p>
            <a:pPr eaLnBrk="1" hangingPunct="1">
              <a:defRPr/>
            </a:pPr>
            <a:r>
              <a:rPr lang="en-US" b="0" dirty="0">
                <a:ea typeface="+mn-ea"/>
                <a:cs typeface="+mn-cs"/>
              </a:rPr>
              <a:t>which is a suite of programs for constructing and maintaining the database and for</a:t>
            </a:r>
          </a:p>
          <a:p>
            <a:pPr eaLnBrk="1" hangingPunct="1">
              <a:defRPr/>
            </a:pPr>
            <a:r>
              <a:rPr lang="en-US" b="0" dirty="0">
                <a:ea typeface="+mn-ea"/>
                <a:cs typeface="+mn-cs"/>
              </a:rPr>
              <a:t>offering ad hoc query facilities to multiple users and applications. A </a:t>
            </a:r>
            <a:r>
              <a:rPr lang="en-US" b="1" dirty="0">
                <a:ea typeface="+mn-ea"/>
                <a:cs typeface="+mn-cs"/>
              </a:rPr>
              <a:t>query language</a:t>
            </a:r>
          </a:p>
          <a:p>
            <a:pPr eaLnBrk="1" hangingPunct="1">
              <a:defRPr/>
            </a:pPr>
            <a:r>
              <a:rPr lang="en-US" b="0" dirty="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4</a:t>
            </a:fld>
            <a:endParaRPr lang="en-AU">
              <a:latin typeface="Arial" pitchFamily="-109" charset="0"/>
            </a:endParaRPr>
          </a:p>
        </p:txBody>
      </p:sp>
    </p:spTree>
    <p:extLst>
      <p:ext uri="{BB962C8B-B14F-4D97-AF65-F5344CB8AC3E}">
        <p14:creationId xmlns:p14="http://schemas.microsoft.com/office/powerpoint/2010/main" val="2019686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45</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a:latin typeface="Arial" pitchFamily="-109" charset="0"/>
                <a:ea typeface="ＭＳ Ｐゴシック" pitchFamily="-109" charset="-128"/>
                <a:cs typeface="ＭＳ Ｐゴシック" pitchFamily="-109" charset="-128"/>
              </a:rPr>
              <a:t>or across tables, and merging views with the same constraints.</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An example of the latter shown in Figure 5.8 , illustrates</a:t>
            </a:r>
          </a:p>
          <a:p>
            <a:r>
              <a:rPr lang="en-US" dirty="0">
                <a:latin typeface="Arial" pitchFamily="-109" charset="0"/>
                <a:ea typeface="ＭＳ Ｐゴシック" pitchFamily="-109" charset="-128"/>
                <a:cs typeface="ＭＳ Ｐゴシック" pitchFamily="-109" charset="-128"/>
              </a:rPr>
              <a:t>the inference problem. </a:t>
            </a:r>
          </a:p>
          <a:p>
            <a:endParaRPr lang="en-US" dirty="0">
              <a:latin typeface="Arial" pitchFamily="-109" charset="0"/>
              <a:ea typeface="ＭＳ Ｐゴシック" pitchFamily="-109" charset="-128"/>
              <a:cs typeface="ＭＳ Ｐゴシック" pitchFamily="-109"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Users of these views are not authorized to access the relationship between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Item and Cost. A user who has access to either or both views cannot infer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relationship by functional dependencies. That is, there is not a functional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relationship between Item and Cost such that knowing Item and perhaps other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information is sufficient to deduce Cost. However, suppose the two views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are created with the access constraint that Item and Cost cannot be accessed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together. A user who knows the structure of the Inventory table and who knows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that the view tables maintain the same row order as the Inventory table is then</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able to merge the two views to construct the table shown in Figure 5.8c. This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violates the access control policy that the relationship of attributes Item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Cost must not be disclosed.</a:t>
            </a:r>
            <a:endParaRPr lang="en-US" dirty="0">
              <a:latin typeface="Arial"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090558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6C561782-15EA-9D4D-8974-8465FBD1824E}" type="slidenum">
              <a:rPr lang="en-AU">
                <a:latin typeface="Arial" pitchFamily="-109" charset="0"/>
              </a:rPr>
              <a:pPr/>
              <a:t>46</a:t>
            </a:fld>
            <a:endParaRPr lang="en-AU">
              <a:latin typeface="Arial" pitchFamily="-109"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kern="1200" baseline="0" dirty="0">
                <a:solidFill>
                  <a:schemeClr val="tx1"/>
                </a:solidFill>
                <a:latin typeface="Arial" pitchFamily="-110" charset="0"/>
                <a:ea typeface="ＭＳ Ｐゴシック" pitchFamily="-110" charset="-128"/>
                <a:cs typeface="ＭＳ Ｐゴシック" pitchFamily="-110" charset="-128"/>
              </a:rPr>
              <a:t>The database is typically the most valuable information resource for any organization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and is therefore protected by multiple layers of security, including firewalls,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authentication mechanisms, general access control systems, and database access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control systems. In addition, for particularly sensitive data, database encryption 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warranted and often implemented. Encryption becomes the last line of defense in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database security.</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There are two disadvantages to database encryption:</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Key management</a:t>
            </a:r>
            <a:r>
              <a:rPr lang="en-US" sz="1200" b="0" kern="1200" baseline="0" dirty="0">
                <a:solidFill>
                  <a:schemeClr val="tx1"/>
                </a:solidFill>
                <a:latin typeface="Arial" pitchFamily="-110" charset="0"/>
                <a:ea typeface="ＭＳ Ｐゴシック" pitchFamily="-110" charset="-128"/>
                <a:cs typeface="ＭＳ Ｐゴシック" pitchFamily="-110" charset="-128"/>
              </a:rPr>
              <a:t>: Authorized users must have access to the decryption key for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data for which they have access. Because a database is typically accessible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a wide range of users and a number of applications, providing secure keys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to selected parts of the database to authorized users and applications is a</a:t>
            </a:r>
          </a:p>
          <a:p>
            <a:r>
              <a:rPr lang="en-US" sz="1200" b="0" kern="1200" baseline="0" dirty="0">
                <a:solidFill>
                  <a:schemeClr val="tx1"/>
                </a:solidFill>
                <a:latin typeface="Arial" pitchFamily="-110" charset="0"/>
                <a:ea typeface="ＭＳ Ｐゴシック" pitchFamily="-110" charset="-128"/>
                <a:cs typeface="ＭＳ Ｐゴシック" pitchFamily="-110" charset="-128"/>
              </a:rPr>
              <a:t>complex task.</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Inflexibility</a:t>
            </a:r>
            <a:r>
              <a:rPr lang="en-US" sz="1200" b="0" kern="1200" baseline="0" dirty="0">
                <a:solidFill>
                  <a:schemeClr val="tx1"/>
                </a:solidFill>
                <a:latin typeface="Arial" pitchFamily="-110" charset="0"/>
                <a:ea typeface="ＭＳ Ｐゴシック" pitchFamily="-110" charset="-128"/>
                <a:cs typeface="ＭＳ Ｐゴシック" pitchFamily="-110" charset="-128"/>
              </a:rPr>
              <a:t>: When part or all of the database is encrypted, it becomes more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difficult to perform record searching.</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Encryption can be applied to the entire database, at the record level (encrypt</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selected records), at the attribute level (encrypt selected columns), or at the level of</a:t>
            </a:r>
          </a:p>
          <a:p>
            <a:r>
              <a:rPr lang="en-US" sz="1200" b="0" kern="1200" baseline="0" dirty="0">
                <a:solidFill>
                  <a:schemeClr val="tx1"/>
                </a:solidFill>
                <a:latin typeface="Arial" pitchFamily="-110" charset="0"/>
                <a:ea typeface="ＭＳ Ｐゴシック" pitchFamily="-110" charset="-128"/>
                <a:cs typeface="ＭＳ Ｐゴシック" pitchFamily="-110" charset="-128"/>
              </a:rPr>
              <a:t>the individual field.</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number of approaches have been taken to database encryption. In this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section, we look at a representative approach for a multiuser database.</a:t>
            </a:r>
          </a:p>
          <a:p>
            <a:endParaRPr lang="en-US" sz="1200" b="0" kern="1200" baseline="0" dirty="0">
              <a:solidFill>
                <a:schemeClr val="tx1"/>
              </a:solidFill>
              <a:latin typeface="Arial" pitchFamily="-110" charset="0"/>
              <a:ea typeface="ＭＳ Ｐゴシック" pitchFamily="-110" charset="-128"/>
              <a:cs typeface="ＭＳ Ｐゴシック" pitchFamily="-110" charset="-128"/>
            </a:endParaRPr>
          </a:p>
          <a:p>
            <a:r>
              <a:rPr lang="en-US" sz="1200" b="0" kern="1200" baseline="0" dirty="0">
                <a:solidFill>
                  <a:schemeClr val="tx1"/>
                </a:solidFill>
                <a:latin typeface="Arial" pitchFamily="-110" charset="0"/>
                <a:ea typeface="ＭＳ Ｐゴシック" pitchFamily="-110" charset="-128"/>
                <a:cs typeface="ＭＳ Ｐゴシック" pitchFamily="-110" charset="-128"/>
              </a:rPr>
              <a:t>A DBMS is a complex collection of hardware and software. It requires a large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storage capacity and requires skilled personnel to perform maintenance, disaster</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protection, update, and security. For many small and medium-sized organizations,</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an attractive solution is to outsource the DBMS and the database to a service</a:t>
            </a:r>
          </a:p>
          <a:p>
            <a:r>
              <a:rPr lang="en-US" sz="1200" b="0" kern="1200" baseline="0" dirty="0">
                <a:solidFill>
                  <a:schemeClr val="tx1"/>
                </a:solidFill>
                <a:latin typeface="Arial" pitchFamily="-110" charset="0"/>
                <a:ea typeface="ＭＳ Ｐゴシック" pitchFamily="-110" charset="-128"/>
                <a:cs typeface="ＭＳ Ｐゴシック" pitchFamily="-110" charset="-128"/>
              </a:rPr>
              <a:t>provider. The service provider maintains the database off site and can provide high</a:t>
            </a:r>
          </a:p>
          <a:p>
            <a:r>
              <a:rPr lang="en-US" sz="1200" b="0" kern="1200" baseline="0" dirty="0">
                <a:solidFill>
                  <a:schemeClr val="tx1"/>
                </a:solidFill>
                <a:latin typeface="Arial" pitchFamily="-110" charset="0"/>
                <a:ea typeface="ＭＳ Ｐゴシック" pitchFamily="-110" charset="-128"/>
                <a:cs typeface="ＭＳ Ｐゴシック" pitchFamily="-110" charset="-128"/>
              </a:rPr>
              <a:t>availability, disaster prevention, and efficient access and update. The main concern</a:t>
            </a:r>
          </a:p>
          <a:p>
            <a:r>
              <a:rPr lang="en-US" sz="1200" b="0" kern="1200" baseline="0" dirty="0">
                <a:solidFill>
                  <a:schemeClr val="tx1"/>
                </a:solidFill>
                <a:latin typeface="Arial" pitchFamily="-110" charset="0"/>
                <a:ea typeface="ＭＳ Ｐゴシック" pitchFamily="-110" charset="-128"/>
                <a:cs typeface="ＭＳ Ｐゴシック" pitchFamily="-110" charset="-128"/>
              </a:rPr>
              <a:t>with such a solution is the confidentiality of the data.</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38807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47</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a:t>
            </a:r>
            <a:r>
              <a:rPr lang="en-US" sz="1200" b="0" kern="1200" baseline="0" dirty="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a:t>
            </a:r>
            <a:r>
              <a:rPr lang="en-US" sz="1200" b="0" kern="1200" baseline="0" dirty="0">
                <a:solidFill>
                  <a:schemeClr val="tx1"/>
                </a:solidFill>
                <a:latin typeface="Arial" pitchFamily="-110" charset="0"/>
                <a:ea typeface="ＭＳ Ｐゴシック" pitchFamily="-110" charset="-128"/>
                <a:cs typeface="ＭＳ Ｐゴシック" pitchFamily="-110" charset="-128"/>
              </a:rPr>
              <a:t>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Let us first examine the simplest possible arrangement based on this scenario.</a:t>
            </a:r>
          </a:p>
          <a:p>
            <a:r>
              <a:rPr lang="en-US" sz="1200" kern="1200" dirty="0">
                <a:solidFill>
                  <a:schemeClr val="tx1"/>
                </a:solidFill>
                <a:effectLst/>
                <a:latin typeface="Arial" pitchFamily="-110" charset="0"/>
                <a:ea typeface="ＭＳ Ｐゴシック" pitchFamily="-110" charset="-128"/>
                <a:cs typeface="ＭＳ Ｐゴシック" pitchFamily="-110" charset="-128"/>
              </a:rPr>
              <a:t>Suppose each individual item in the database is encrypted separately, all using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same encryption key. The encrypted database is stored at the server, but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does not have the key, so the data are secure at the server. Even if someone were</a:t>
            </a:r>
          </a:p>
          <a:p>
            <a:r>
              <a:rPr lang="en-US" sz="1200" kern="1200" dirty="0">
                <a:solidFill>
                  <a:schemeClr val="tx1"/>
                </a:solidFill>
                <a:effectLst/>
                <a:latin typeface="Arial" pitchFamily="-110" charset="0"/>
                <a:ea typeface="ＭＳ Ｐゴシック" pitchFamily="-110" charset="-128"/>
                <a:cs typeface="ＭＳ Ｐゴシック" pitchFamily="-110" charset="-128"/>
              </a:rPr>
              <a:t>able to hack into the server’s system, all he or she would have access to is encrypted</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 The client system does have a copy of the encryption key. A user at the client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can retrieve a record from the database with the following sequence: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The user issues an SQL query for fields from one or more records with a specific</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 of the primary key.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accordingly, and transmits the query to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3.  The server processes the query using the encrypted value of the primary key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returns the appropriate record or records.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4.  The query processor decrypts the data and returns the results.</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070309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48</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a:t>
            </a:r>
            <a:r>
              <a:rPr lang="en-US" sz="1200" b="0" kern="1200" baseline="0" dirty="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a:t>
            </a:r>
            <a:r>
              <a:rPr lang="en-US" sz="1200" b="0" kern="1200" baseline="0" dirty="0">
                <a:solidFill>
                  <a:schemeClr val="tx1"/>
                </a:solidFill>
                <a:latin typeface="Arial" pitchFamily="-110" charset="0"/>
                <a:ea typeface="ＭＳ Ｐゴシック" pitchFamily="-110" charset="-128"/>
                <a:cs typeface="ＭＳ Ｐゴシック" pitchFamily="-110" charset="-128"/>
              </a:rPr>
              <a:t>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Let us first examine the simplest possible arrangement based on this scenario.</a:t>
            </a:r>
          </a:p>
          <a:p>
            <a:r>
              <a:rPr lang="en-US" sz="1200" kern="1200" dirty="0">
                <a:solidFill>
                  <a:schemeClr val="tx1"/>
                </a:solidFill>
                <a:effectLst/>
                <a:latin typeface="Arial" pitchFamily="-110" charset="0"/>
                <a:ea typeface="ＭＳ Ｐゴシック" pitchFamily="-110" charset="-128"/>
                <a:cs typeface="ＭＳ Ｐゴシック" pitchFamily="-110" charset="-128"/>
              </a:rPr>
              <a:t>Suppose each individual item in the database is encrypted separately, all using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same encryption key. The encrypted database is stored at the server, but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does not have the key, so the data are secure at the server. Even if someone were</a:t>
            </a:r>
          </a:p>
          <a:p>
            <a:r>
              <a:rPr lang="en-US" sz="1200" kern="1200" dirty="0">
                <a:solidFill>
                  <a:schemeClr val="tx1"/>
                </a:solidFill>
                <a:effectLst/>
                <a:latin typeface="Arial" pitchFamily="-110" charset="0"/>
                <a:ea typeface="ＭＳ Ｐゴシック" pitchFamily="-110" charset="-128"/>
                <a:cs typeface="ＭＳ Ｐゴシック" pitchFamily="-110" charset="-128"/>
              </a:rPr>
              <a:t>able to hack into the server’s system, all he or she would have access to is encrypted</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 The client system does have a copy of the encryption key. A user at the client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can retrieve a record from the database with the following sequence: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The user issues an SQL query for fields from one or more records with a specific</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 of the primary key.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accordingly, and transmits the query to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3.  The server processes the query using the encrypted value of the primary key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returns the appropriate record or records.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4.  The query processor decrypts the data and returns the results.</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571497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49</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a:t>
            </a:r>
            <a:r>
              <a:rPr lang="en-US" sz="1200" b="0" kern="1200" baseline="0" dirty="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a:t>
            </a:r>
            <a:r>
              <a:rPr lang="en-US" sz="1200" b="0" kern="1200" baseline="0" dirty="0">
                <a:solidFill>
                  <a:schemeClr val="tx1"/>
                </a:solidFill>
                <a:latin typeface="Arial" pitchFamily="-110" charset="0"/>
                <a:ea typeface="ＭＳ Ｐゴシック" pitchFamily="-110" charset="-128"/>
                <a:cs typeface="ＭＳ Ｐゴシック" pitchFamily="-110" charset="-128"/>
              </a:rPr>
              <a:t>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Let us first examine the simplest possible arrangement based on this scenario.</a:t>
            </a:r>
          </a:p>
          <a:p>
            <a:r>
              <a:rPr lang="en-US" sz="1200" kern="1200" dirty="0">
                <a:solidFill>
                  <a:schemeClr val="tx1"/>
                </a:solidFill>
                <a:effectLst/>
                <a:latin typeface="Arial" pitchFamily="-110" charset="0"/>
                <a:ea typeface="ＭＳ Ｐゴシック" pitchFamily="-110" charset="-128"/>
                <a:cs typeface="ＭＳ Ｐゴシック" pitchFamily="-110" charset="-128"/>
              </a:rPr>
              <a:t>Suppose each individual item in the database is encrypted separately, all using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same encryption key. The encrypted database is stored at the server, but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does not have the key, so the data are secure at the server. Even if someone were</a:t>
            </a:r>
          </a:p>
          <a:p>
            <a:r>
              <a:rPr lang="en-US" sz="1200" kern="1200" dirty="0">
                <a:solidFill>
                  <a:schemeClr val="tx1"/>
                </a:solidFill>
                <a:effectLst/>
                <a:latin typeface="Arial" pitchFamily="-110" charset="0"/>
                <a:ea typeface="ＭＳ Ｐゴシック" pitchFamily="-110" charset="-128"/>
                <a:cs typeface="ＭＳ Ｐゴシック" pitchFamily="-110" charset="-128"/>
              </a:rPr>
              <a:t>able to hack into the server’s system, all he or she would have access to is encrypted</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 The client system does have a copy of the encryption key. A user at the client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can retrieve a record from the database with the following sequence: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The user issues an SQL query for fields from one or more records with a specific</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 of the primary key.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accordingly, and transmits the query to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3.  The server processes the query using the encrypted value of the primary key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returns the appropriate record or records.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4.  The query processor decrypts the data and returns the results.</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716531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4393787-4D88-6946-A8EA-F4EDF3C3DB04}" type="slidenum">
              <a:rPr lang="en-AU">
                <a:latin typeface="Arial" pitchFamily="-109" charset="0"/>
              </a:rPr>
              <a:pPr/>
              <a:t>50</a:t>
            </a:fld>
            <a:endParaRPr lang="en-AU">
              <a:latin typeface="Arial"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r>
              <a:rPr lang="en-US" sz="1200" kern="1200" baseline="0" dirty="0">
                <a:solidFill>
                  <a:schemeClr val="tx1"/>
                </a:solidFill>
                <a:latin typeface="Arial" pitchFamily="-110" charset="0"/>
                <a:ea typeface="ＭＳ Ｐゴシック" pitchFamily="-110" charset="-128"/>
                <a:cs typeface="ＭＳ Ｐゴシック" pitchFamily="-110" charset="-128"/>
              </a:rPr>
              <a:t>A straightforward solution to the security problem in this context is to encrypt</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entire database and not provide the encryption/decryption keys to the service</a:t>
            </a:r>
          </a:p>
          <a:p>
            <a:r>
              <a:rPr lang="en-US" sz="1200" kern="1200" baseline="0" dirty="0">
                <a:solidFill>
                  <a:schemeClr val="tx1"/>
                </a:solidFill>
                <a:latin typeface="Arial" pitchFamily="-110" charset="0"/>
                <a:ea typeface="ＭＳ Ｐゴシック" pitchFamily="-110" charset="-128"/>
                <a:cs typeface="ＭＳ Ｐゴシック" pitchFamily="-110" charset="-128"/>
              </a:rPr>
              <a:t>provider. This solution by itself is inflexible. The user has little ability to access</a:t>
            </a:r>
          </a:p>
          <a:p>
            <a:r>
              <a:rPr lang="en-US" sz="1200" kern="1200" baseline="0" dirty="0">
                <a:solidFill>
                  <a:schemeClr val="tx1"/>
                </a:solidFill>
                <a:latin typeface="Arial" pitchFamily="-110" charset="0"/>
                <a:ea typeface="ＭＳ Ｐゴシック" pitchFamily="-110" charset="-128"/>
                <a:cs typeface="ＭＳ Ｐゴシック" pitchFamily="-110" charset="-128"/>
              </a:rPr>
              <a:t>individual data items based on searches or indexing on key parameters, but rather</a:t>
            </a:r>
          </a:p>
          <a:p>
            <a:r>
              <a:rPr lang="en-US" sz="1200" kern="1200" baseline="0" dirty="0">
                <a:solidFill>
                  <a:schemeClr val="tx1"/>
                </a:solidFill>
                <a:latin typeface="Arial" pitchFamily="-110" charset="0"/>
                <a:ea typeface="ＭＳ Ｐゴシック" pitchFamily="-110" charset="-128"/>
                <a:cs typeface="ＭＳ Ｐゴシック" pitchFamily="-110" charset="-128"/>
              </a:rPr>
              <a:t>would have to download entire tables from the database, decrypt the tables,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work with the results. To provide more flexibility, it must be possible to work with</a:t>
            </a:r>
          </a:p>
          <a:p>
            <a:r>
              <a:rPr lang="en-US" sz="1200" kern="1200" baseline="0" dirty="0">
                <a:solidFill>
                  <a:schemeClr val="tx1"/>
                </a:solidFill>
                <a:latin typeface="Arial" pitchFamily="-110" charset="0"/>
                <a:ea typeface="ＭＳ Ｐゴシック" pitchFamily="-110" charset="-128"/>
                <a:cs typeface="ＭＳ Ｐゴシック" pitchFamily="-110" charset="-128"/>
              </a:rPr>
              <a:t>the database in its encrypted form.</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example of such an approach, depicted in Figure 5.9 , is reported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[DAMI05] and [DAMI03]. A similar approach is described in [HACI02]. Four</a:t>
            </a:r>
          </a:p>
          <a:p>
            <a:r>
              <a:rPr lang="en-US" sz="1200" kern="1200" baseline="0" dirty="0">
                <a:solidFill>
                  <a:schemeClr val="tx1"/>
                </a:solidFill>
                <a:latin typeface="Arial" pitchFamily="-110" charset="0"/>
                <a:ea typeface="ＭＳ Ｐゴシック" pitchFamily="-110" charset="-128"/>
                <a:cs typeface="ＭＳ Ｐゴシック" pitchFamily="-110" charset="-128"/>
              </a:rPr>
              <a:t>entities are involved: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Data owner: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produces data to be made available for</a:t>
            </a:r>
          </a:p>
          <a:p>
            <a:r>
              <a:rPr lang="en-US" sz="1200" kern="1200" baseline="0" dirty="0">
                <a:solidFill>
                  <a:schemeClr val="tx1"/>
                </a:solidFill>
                <a:latin typeface="Arial" pitchFamily="-110" charset="0"/>
                <a:ea typeface="ＭＳ Ｐゴシック" pitchFamily="-110" charset="-128"/>
                <a:cs typeface="ＭＳ Ｐゴシック" pitchFamily="-110" charset="-128"/>
              </a:rPr>
              <a:t>controlled release, either within the organization or to external users.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User: </a:t>
            </a:r>
            <a:r>
              <a:rPr lang="en-US" sz="1200" b="0" kern="1200" baseline="0" dirty="0">
                <a:solidFill>
                  <a:schemeClr val="tx1"/>
                </a:solidFill>
                <a:latin typeface="Arial" pitchFamily="-110" charset="0"/>
                <a:ea typeface="ＭＳ Ｐゴシック" pitchFamily="-110" charset="-128"/>
                <a:cs typeface="ＭＳ Ｐゴシック" pitchFamily="-110" charset="-128"/>
              </a:rPr>
              <a:t>Human entity that presents requests (queries) to the system. The user</a:t>
            </a:r>
          </a:p>
          <a:p>
            <a:r>
              <a:rPr lang="en-US" sz="1200" kern="1200" baseline="0" dirty="0">
                <a:solidFill>
                  <a:schemeClr val="tx1"/>
                </a:solidFill>
                <a:latin typeface="Arial" pitchFamily="-110" charset="0"/>
                <a:ea typeface="ＭＳ Ｐゴシック" pitchFamily="-110" charset="-128"/>
                <a:cs typeface="ＭＳ Ｐゴシック" pitchFamily="-110" charset="-128"/>
              </a:rPr>
              <a:t>could be an employee of the organization who is granted access to the database</a:t>
            </a:r>
          </a:p>
          <a:p>
            <a:r>
              <a:rPr lang="en-US" sz="1200" kern="1200" baseline="0" dirty="0">
                <a:solidFill>
                  <a:schemeClr val="tx1"/>
                </a:solidFill>
                <a:latin typeface="Arial" pitchFamily="-110" charset="0"/>
                <a:ea typeface="ＭＳ Ｐゴシック" pitchFamily="-110" charset="-128"/>
                <a:cs typeface="ＭＳ Ｐゴシック" pitchFamily="-110" charset="-128"/>
              </a:rPr>
              <a:t>via the server, or a user external to the organization who, after authentication,</a:t>
            </a:r>
          </a:p>
          <a:p>
            <a:r>
              <a:rPr lang="en-US" sz="1200" kern="1200" baseline="0" dirty="0">
                <a:solidFill>
                  <a:schemeClr val="tx1"/>
                </a:solidFill>
                <a:latin typeface="Arial" pitchFamily="-110" charset="0"/>
                <a:ea typeface="ＭＳ Ｐゴシック" pitchFamily="-110" charset="-128"/>
                <a:cs typeface="ＭＳ Ｐゴシック" pitchFamily="-110" charset="-128"/>
              </a:rPr>
              <a:t>is granted access.</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b="1" kern="1200" baseline="0" dirty="0">
                <a:solidFill>
                  <a:schemeClr val="tx1"/>
                </a:solidFill>
                <a:latin typeface="Arial" pitchFamily="-110" charset="0"/>
                <a:ea typeface="ＭＳ Ｐゴシック" pitchFamily="-110" charset="-128"/>
                <a:cs typeface="ＭＳ Ｐゴシック" pitchFamily="-110" charset="-128"/>
              </a:rPr>
              <a:t>Client: </a:t>
            </a:r>
            <a:r>
              <a:rPr lang="en-US" sz="1200" b="0" kern="1200" baseline="0" dirty="0">
                <a:solidFill>
                  <a:schemeClr val="tx1"/>
                </a:solidFill>
                <a:latin typeface="Arial" pitchFamily="-110" charset="0"/>
                <a:ea typeface="ＭＳ Ｐゴシック" pitchFamily="-110" charset="-128"/>
                <a:cs typeface="ＭＳ Ｐゴシック" pitchFamily="-110" charset="-128"/>
              </a:rPr>
              <a:t>Frontend that transforms user queries into queries on the encrypted</a:t>
            </a:r>
          </a:p>
          <a:p>
            <a:r>
              <a:rPr lang="en-US" sz="1200" kern="1200" baseline="0" dirty="0">
                <a:solidFill>
                  <a:schemeClr val="tx1"/>
                </a:solidFill>
                <a:latin typeface="Arial" pitchFamily="-110" charset="0"/>
                <a:ea typeface="ＭＳ Ｐゴシック" pitchFamily="-110" charset="-128"/>
                <a:cs typeface="ＭＳ Ｐゴシック" pitchFamily="-110" charset="-128"/>
              </a:rPr>
              <a:t>data stored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 </a:t>
            </a:r>
            <a:r>
              <a:rPr lang="en-US" sz="1200" b="1" kern="1200" baseline="0" dirty="0">
                <a:solidFill>
                  <a:schemeClr val="tx1"/>
                </a:solidFill>
                <a:latin typeface="Arial" pitchFamily="-110" charset="0"/>
                <a:ea typeface="ＭＳ Ｐゴシック" pitchFamily="-110" charset="-128"/>
                <a:cs typeface="ＭＳ Ｐゴシック" pitchFamily="-110" charset="-128"/>
              </a:rPr>
              <a:t>Server: </a:t>
            </a:r>
            <a:r>
              <a:rPr lang="en-US" sz="1200" b="0" kern="1200" baseline="0" dirty="0">
                <a:solidFill>
                  <a:schemeClr val="tx1"/>
                </a:solidFill>
                <a:latin typeface="Arial" pitchFamily="-110" charset="0"/>
                <a:ea typeface="ＭＳ Ｐゴシック" pitchFamily="-110" charset="-128"/>
                <a:cs typeface="ＭＳ Ｐゴシック" pitchFamily="-110" charset="-128"/>
              </a:rPr>
              <a:t>An organization that receives the encrypted data from a data owner</a:t>
            </a:r>
          </a:p>
          <a:p>
            <a:r>
              <a:rPr lang="en-US" sz="1200" kern="1200" baseline="0" dirty="0">
                <a:solidFill>
                  <a:schemeClr val="tx1"/>
                </a:solidFill>
                <a:latin typeface="Arial" pitchFamily="-110" charset="0"/>
                <a:ea typeface="ＭＳ Ｐゴシック" pitchFamily="-110" charset="-128"/>
                <a:cs typeface="ＭＳ Ｐゴシック" pitchFamily="-110" charset="-128"/>
              </a:rPr>
              <a:t>and makes them available for distribution to clients. The server could in</a:t>
            </a:r>
          </a:p>
          <a:p>
            <a:r>
              <a:rPr lang="en-US" sz="1200" kern="1200" baseline="0" dirty="0">
                <a:solidFill>
                  <a:schemeClr val="tx1"/>
                </a:solidFill>
                <a:latin typeface="Arial" pitchFamily="-110" charset="0"/>
                <a:ea typeface="ＭＳ Ｐゴシック" pitchFamily="-110" charset="-128"/>
                <a:cs typeface="ＭＳ Ｐゴシック" pitchFamily="-110" charset="-128"/>
              </a:rPr>
              <a:t>fact be owned by the data owner but, more typically, is a facility owned and</a:t>
            </a:r>
          </a:p>
          <a:p>
            <a:r>
              <a:rPr lang="en-US" sz="1200" kern="1200" baseline="0" dirty="0">
                <a:solidFill>
                  <a:schemeClr val="tx1"/>
                </a:solidFill>
                <a:latin typeface="Arial" pitchFamily="-110" charset="0"/>
                <a:ea typeface="ＭＳ Ｐゴシック" pitchFamily="-110" charset="-128"/>
                <a:cs typeface="ＭＳ Ｐゴシック" pitchFamily="-110" charset="-128"/>
              </a:rPr>
              <a:t>maintained by an external provider.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Let us first examine the simplest possible arrangement based on this scenario.</a:t>
            </a:r>
          </a:p>
          <a:p>
            <a:r>
              <a:rPr lang="en-US" sz="1200" kern="1200" dirty="0">
                <a:solidFill>
                  <a:schemeClr val="tx1"/>
                </a:solidFill>
                <a:effectLst/>
                <a:latin typeface="Arial" pitchFamily="-110" charset="0"/>
                <a:ea typeface="ＭＳ Ｐゴシック" pitchFamily="-110" charset="-128"/>
                <a:cs typeface="ＭＳ Ｐゴシック" pitchFamily="-110" charset="-128"/>
              </a:rPr>
              <a:t>Suppose each individual item in the database is encrypted separately, all using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same encryption key. The encrypted database is stored at the server, but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does not have the key, so the data are secure at the server. Even if someone were</a:t>
            </a:r>
          </a:p>
          <a:p>
            <a:r>
              <a:rPr lang="en-US" sz="1200" kern="1200" dirty="0">
                <a:solidFill>
                  <a:schemeClr val="tx1"/>
                </a:solidFill>
                <a:effectLst/>
                <a:latin typeface="Arial" pitchFamily="-110" charset="0"/>
                <a:ea typeface="ＭＳ Ｐゴシック" pitchFamily="-110" charset="-128"/>
                <a:cs typeface="ＭＳ Ｐゴシック" pitchFamily="-110" charset="-128"/>
              </a:rPr>
              <a:t>able to hack into the server’s system, all he or she would have access to is encrypted</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 The client system does have a copy of the encryption key. A user at the client</a:t>
            </a:r>
          </a:p>
          <a:p>
            <a:r>
              <a:rPr lang="en-US" sz="1200" kern="1200" dirty="0">
                <a:solidFill>
                  <a:schemeClr val="tx1"/>
                </a:solidFill>
                <a:effectLst/>
                <a:latin typeface="Arial" pitchFamily="-110" charset="0"/>
                <a:ea typeface="ＭＳ Ｐゴシック" pitchFamily="-110" charset="-128"/>
                <a:cs typeface="ＭＳ Ｐゴシック" pitchFamily="-110" charset="-128"/>
              </a:rPr>
              <a:t>can retrieve a record from the database with the following sequence:</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1.  The user issues an SQL query for fields from one or more records with a specific</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 of the primary key.</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2.  The query processor at the client encrypts the primary key, modifies the SQL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accordingly, and transmits the query to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3.  The server processes the query using the encrypted value of the primary key and</a:t>
            </a:r>
          </a:p>
          <a:p>
            <a:r>
              <a:rPr lang="en-US" sz="1200" kern="1200" dirty="0">
                <a:solidFill>
                  <a:schemeClr val="tx1"/>
                </a:solidFill>
                <a:effectLst/>
                <a:latin typeface="Arial" pitchFamily="-110" charset="0"/>
                <a:ea typeface="ＭＳ Ｐゴシック" pitchFamily="-110" charset="-128"/>
                <a:cs typeface="ＭＳ Ｐゴシック" pitchFamily="-110" charset="-128"/>
              </a:rPr>
              <a:t>returns the appropriate record or records.</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4.  The query processor decrypts the data and returns the results.</a:t>
            </a: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95285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pitchFamily="-110" charset="0"/>
                <a:ea typeface="ＭＳ Ｐゴシック" pitchFamily="-110" charset="-128"/>
                <a:cs typeface="ＭＳ Ｐゴシック" pitchFamily="-110" charset="-128"/>
              </a:rPr>
              <a:t> Each record (row)</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a table in the database is encrypted as a block. Referring to the abstract model</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of a relational database in Figure 5.3, each row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is treated as a contiguous block</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 </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1</a:t>
            </a:r>
            <a:r>
              <a:rPr lang="en-US" sz="1200" b="0" kern="1200" dirty="0">
                <a:solidFill>
                  <a:schemeClr val="tx1"/>
                </a:solidFill>
                <a:effectLst/>
                <a:latin typeface="Arial" pitchFamily="-110" charset="0"/>
                <a:ea typeface="ＭＳ Ｐゴシック" pitchFamily="-110" charset="-128"/>
                <a:cs typeface="ＭＳ Ｐゴシック" pitchFamily="-110" charset="-128"/>
              </a:rPr>
              <a:t> ||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en-US" sz="1200" b="0" kern="1200" baseline="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Thus, each attribute value in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 regardless of whether it</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is text or numeric, is treated as a sequence of bits, and all of the attribute values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for that row are concatenated together to form a single binary block. The entire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row is encrypted, expressed as E (k, 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 </a:t>
            </a:r>
            <a:r>
              <a:rPr lang="en-US" sz="1200" b="0" kern="1200" dirty="0">
                <a:solidFill>
                  <a:schemeClr val="tx1"/>
                </a:solidFill>
                <a:effectLst/>
                <a:latin typeface="Arial" pitchFamily="-110" charset="0"/>
                <a:ea typeface="ＭＳ Ｐゴシック" pitchFamily="-110" charset="-128"/>
                <a:cs typeface="ＭＳ Ｐゴシック" pitchFamily="-110" charset="-128"/>
              </a:rPr>
              <a:t>) = E (k,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 </a:t>
            </a:r>
            <a:r>
              <a:rPr lang="en-US" sz="1200" b="0" i="0" kern="1200" baseline="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To assist in data</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retrieval, attribute indexes are associated with each table. For some or all of the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attributes an index value is created. For each row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R</a:t>
            </a:r>
            <a:r>
              <a:rPr lang="en-US" sz="1200" b="0" kern="1200" baseline="-25000" dirty="0" err="1">
                <a:solidFill>
                  <a:schemeClr val="tx1"/>
                </a:solidFill>
                <a:effectLst/>
                <a:latin typeface="Arial" pitchFamily="-110" charset="0"/>
                <a:ea typeface="ＭＳ Ｐゴシック" pitchFamily="-110" charset="-128"/>
                <a:cs typeface="ＭＳ Ｐゴシック" pitchFamily="-110" charset="-128"/>
              </a:rPr>
              <a:t>i</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 </a:t>
            </a:r>
            <a:r>
              <a:rPr lang="en-US" sz="1200" b="0" kern="1200" dirty="0">
                <a:solidFill>
                  <a:schemeClr val="tx1"/>
                </a:solidFill>
                <a:effectLst/>
                <a:latin typeface="Arial" pitchFamily="-110" charset="0"/>
                <a:ea typeface="ＭＳ Ｐゴシック" pitchFamily="-110" charset="-128"/>
                <a:cs typeface="ＭＳ Ｐゴシック" pitchFamily="-110" charset="-128"/>
              </a:rPr>
              <a:t> of the unencrypted database, the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mapping is as follows (see Figure 5.10):</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x</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x</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 →[E (k, B</a:t>
            </a:r>
            <a:r>
              <a:rPr lang="en-US" sz="1200" b="0" kern="1200" baseline="-25000" dirty="0">
                <a:solidFill>
                  <a:schemeClr val="tx1"/>
                </a:solidFill>
                <a:effectLst/>
                <a:latin typeface="Arial" pitchFamily="-110" charset="0"/>
                <a:ea typeface="ＭＳ Ｐゴシック" pitchFamily="-110" charset="-128"/>
                <a:cs typeface="ＭＳ Ｐゴシック" pitchFamily="-110" charset="-128"/>
              </a:rPr>
              <a:t>i</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i1</a:t>
            </a:r>
            <a:r>
              <a:rPr lang="en-US" sz="1200" b="0" kern="1200" dirty="0">
                <a:solidFill>
                  <a:schemeClr val="tx1"/>
                </a:solidFill>
                <a:effectLst/>
                <a:latin typeface="Arial" pitchFamily="-110" charset="0"/>
                <a:ea typeface="ＭＳ Ｐゴシック" pitchFamily="-110" charset="-128"/>
                <a:cs typeface="ＭＳ Ｐゴシック" pitchFamily="-110" charset="-128"/>
              </a:rPr>
              <a:t>, I</a:t>
            </a:r>
            <a:r>
              <a:rPr lang="en-US" sz="1200" b="0" i="1" kern="1200" baseline="-25000" dirty="0">
                <a:solidFill>
                  <a:schemeClr val="tx1"/>
                </a:solidFill>
                <a:effectLst/>
                <a:latin typeface="Arial" pitchFamily="-110" charset="0"/>
                <a:ea typeface="ＭＳ Ｐゴシック" pitchFamily="-110" charset="-128"/>
                <a:cs typeface="ＭＳ Ｐゴシック" pitchFamily="-110" charset="-128"/>
              </a:rPr>
              <a:t>i2</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mr-IN" sz="1200" b="0" kern="1200" dirty="0">
                <a:solidFill>
                  <a:schemeClr val="tx1"/>
                </a:solidFill>
                <a:effectLst/>
                <a:latin typeface="Arial" pitchFamily="-110" charset="0"/>
                <a:ea typeface="ＭＳ Ｐゴシック" pitchFamily="-110" charset="-128"/>
                <a:cs typeface="ＭＳ Ｐゴシック" pitchFamily="-110" charset="-128"/>
              </a:rPr>
              <a:t>…</a:t>
            </a:r>
            <a:r>
              <a:rPr lang="en-US" sz="1200" b="0" kern="1200" dirty="0">
                <a:solidFill>
                  <a:schemeClr val="tx1"/>
                </a:solidFill>
                <a:effectLst/>
                <a:latin typeface="Arial" pitchFamily="-110" charset="0"/>
                <a:ea typeface="ＭＳ Ｐゴシック" pitchFamily="-110" charset="-128"/>
                <a:cs typeface="ＭＳ Ｐゴシック" pitchFamily="-110" charset="-128"/>
              </a:rPr>
              <a:t> ,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I</a:t>
            </a:r>
            <a:r>
              <a:rPr lang="en-US" sz="1200" b="0" i="1" kern="1200" baseline="-25000" dirty="0" err="1">
                <a:solidFill>
                  <a:schemeClr val="tx1"/>
                </a:solidFill>
                <a:effectLst/>
                <a:latin typeface="Arial" pitchFamily="-110" charset="0"/>
                <a:ea typeface="ＭＳ Ｐゴシック" pitchFamily="-110" charset="-128"/>
                <a:cs typeface="ＭＳ Ｐゴシック" pitchFamily="-110" charset="-128"/>
              </a:rPr>
              <a:t>iM</a:t>
            </a:r>
            <a:r>
              <a:rPr lang="en-US" sz="1200" b="0" kern="1200" dirty="0">
                <a:solidFill>
                  <a:schemeClr val="tx1"/>
                </a:solidFill>
                <a:effectLst/>
                <a:latin typeface="Arial" pitchFamily="-110" charset="0"/>
                <a:ea typeface="ＭＳ Ｐゴシック" pitchFamily="-110" charset="-128"/>
                <a:cs typeface="ＭＳ Ｐゴシック" pitchFamily="-110" charset="-128"/>
              </a:rPr>
              <a:t> ]</a:t>
            </a:r>
          </a:p>
          <a:p>
            <a:endParaRPr lang="en-US" sz="1200" b="0" kern="1200" dirty="0">
              <a:solidFill>
                <a:schemeClr val="tx1"/>
              </a:solidFill>
              <a:effectLst/>
              <a:latin typeface="Arial" pitchFamily="-110" charset="0"/>
              <a:ea typeface="ＭＳ Ｐゴシック" pitchFamily="-110" charset="-128"/>
              <a:cs typeface="ＭＳ Ｐゴシック" pitchFamily="-110" charset="-128"/>
            </a:endParaRPr>
          </a:p>
          <a:p>
            <a:r>
              <a:rPr lang="en-US" sz="1200" b="0" kern="1200" dirty="0">
                <a:solidFill>
                  <a:schemeClr val="tx1"/>
                </a:solidFill>
                <a:effectLst/>
                <a:latin typeface="Arial" pitchFamily="-110" charset="0"/>
                <a:ea typeface="ＭＳ Ｐゴシック" pitchFamily="-110" charset="-128"/>
                <a:cs typeface="ＭＳ Ｐゴシック" pitchFamily="-110" charset="-128"/>
              </a:rPr>
              <a:t>For each row in the original database, there is one row in the encrypted database.</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The index values are provided to assist in data retrieval. We can proceed as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follows. For any attribute, the range of attribute values is divided into a set of non-overlapping</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partitions that encompass all possible values, and an index value is</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assigned to each partition.</a:t>
            </a:r>
          </a:p>
          <a:p>
            <a:endParaRPr lang="en-US" b="0"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51</a:t>
            </a:fld>
            <a:endParaRPr lang="en-AU"/>
          </a:p>
        </p:txBody>
      </p:sp>
    </p:spTree>
    <p:extLst>
      <p:ext uri="{BB962C8B-B14F-4D97-AF65-F5344CB8AC3E}">
        <p14:creationId xmlns:p14="http://schemas.microsoft.com/office/powerpoint/2010/main" val="855093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Table 5.3 provides an example of this mapping. Suppose employee ID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values lie in the range [1, 1000]. We can divide these values into five partitions: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[1, 200], [201, 400], [401, 600], [601, 800], and [801, 1000]; then assign index values 1,</a:t>
            </a:r>
          </a:p>
          <a:p>
            <a:r>
              <a:rPr lang="en-US" sz="1200" kern="1200" dirty="0">
                <a:solidFill>
                  <a:schemeClr val="tx1"/>
                </a:solidFill>
                <a:effectLst/>
                <a:latin typeface="Arial" pitchFamily="-110" charset="0"/>
                <a:ea typeface="ＭＳ Ｐゴシック" pitchFamily="-110" charset="-128"/>
                <a:cs typeface="ＭＳ Ｐゴシック" pitchFamily="-110" charset="-128"/>
              </a:rPr>
              <a:t>2, 3, 4, and 5, respectively. For a text field, we can derive an index from the first letter</a:t>
            </a:r>
          </a:p>
          <a:p>
            <a:r>
              <a:rPr lang="en-US" sz="1200" kern="1200" dirty="0">
                <a:solidFill>
                  <a:schemeClr val="tx1"/>
                </a:solidFill>
                <a:effectLst/>
                <a:latin typeface="Arial" pitchFamily="-110" charset="0"/>
                <a:ea typeface="ＭＳ Ｐゴシック" pitchFamily="-110" charset="-128"/>
                <a:cs typeface="ＭＳ Ｐゴシック" pitchFamily="-110" charset="-128"/>
              </a:rPr>
              <a:t>of the attribute value. For the attribute </a:t>
            </a:r>
            <a:r>
              <a:rPr lang="en-US" sz="1200" kern="1200" dirty="0" err="1">
                <a:solidFill>
                  <a:schemeClr val="tx1"/>
                </a:solidFill>
                <a:effectLst/>
                <a:latin typeface="Arial" pitchFamily="-110" charset="0"/>
                <a:ea typeface="ＭＳ Ｐゴシック" pitchFamily="-110" charset="-128"/>
                <a:cs typeface="ＭＳ Ｐゴシック" pitchFamily="-110" charset="-128"/>
              </a:rPr>
              <a:t>ename</a:t>
            </a:r>
            <a:r>
              <a:rPr lang="en-US" sz="1200" kern="1200" dirty="0">
                <a:solidFill>
                  <a:schemeClr val="tx1"/>
                </a:solidFill>
                <a:effectLst/>
                <a:latin typeface="Arial" pitchFamily="-110" charset="0"/>
                <a:ea typeface="ＭＳ Ｐゴシック" pitchFamily="-110" charset="-128"/>
                <a:cs typeface="ＭＳ Ｐゴシック" pitchFamily="-110" charset="-128"/>
              </a:rPr>
              <a:t> , let us assign index 1 to values starting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with A or B, index 2 to values starting with C or D, and so on. Similar partitioning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schemes can be used for each of the attributes. Table 5.3b shows the resulting table.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values in the first column represent the encrypted values for each row. The actual</a:t>
            </a:r>
          </a:p>
          <a:p>
            <a:r>
              <a:rPr lang="en-US" sz="1200" kern="1200" dirty="0">
                <a:solidFill>
                  <a:schemeClr val="tx1"/>
                </a:solidFill>
                <a:effectLst/>
                <a:latin typeface="Arial" pitchFamily="-110" charset="0"/>
                <a:ea typeface="ＭＳ Ｐゴシック" pitchFamily="-110" charset="-128"/>
                <a:cs typeface="ＭＳ Ｐゴシック" pitchFamily="-110" charset="-128"/>
              </a:rPr>
              <a:t>values depend on the encryption algorithm and the encryption key. The remaining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 columns show index values for the corresponding attribute values. The mapping functions</a:t>
            </a:r>
          </a:p>
          <a:p>
            <a:r>
              <a:rPr lang="en-US" sz="1200" kern="1200" dirty="0">
                <a:solidFill>
                  <a:schemeClr val="tx1"/>
                </a:solidFill>
                <a:effectLst/>
                <a:latin typeface="Arial" pitchFamily="-110" charset="0"/>
                <a:ea typeface="ＭＳ Ｐゴシック" pitchFamily="-110" charset="-128"/>
                <a:cs typeface="ＭＳ Ｐゴシック" pitchFamily="-110" charset="-128"/>
              </a:rPr>
              <a:t>between attribute values and index values constitute metadata that are stored</a:t>
            </a:r>
          </a:p>
          <a:p>
            <a:r>
              <a:rPr lang="en-US" sz="1200" kern="1200" dirty="0">
                <a:solidFill>
                  <a:schemeClr val="tx1"/>
                </a:solidFill>
                <a:effectLst/>
                <a:latin typeface="Arial" pitchFamily="-110" charset="0"/>
                <a:ea typeface="ＭＳ Ｐゴシック" pitchFamily="-110" charset="-128"/>
                <a:cs typeface="ＭＳ Ｐゴシック" pitchFamily="-110" charset="-128"/>
              </a:rPr>
              <a:t>at the client and data owner locations but not at the server.</a:t>
            </a:r>
          </a:p>
          <a:p>
            <a:r>
              <a:rPr lang="en-US" sz="1200" kern="1200" dirty="0">
                <a:solidFill>
                  <a:schemeClr val="tx1"/>
                </a:solidFill>
                <a:effectLst/>
                <a:latin typeface="Arial" pitchFamily="-110" charset="0"/>
                <a:ea typeface="ＭＳ Ｐゴシック" pitchFamily="-110" charset="-128"/>
                <a:cs typeface="ＭＳ Ｐゴシック" pitchFamily="-110" charset="-128"/>
              </a:rPr>
              <a:t>This arrangement provides for more efficient data retrieval. Suppose, for</a:t>
            </a:r>
          </a:p>
          <a:p>
            <a:r>
              <a:rPr lang="en-US" sz="1200" kern="1200" dirty="0">
                <a:solidFill>
                  <a:schemeClr val="tx1"/>
                </a:solidFill>
                <a:effectLst/>
                <a:latin typeface="Arial" pitchFamily="-110" charset="0"/>
                <a:ea typeface="ＭＳ Ｐゴシック" pitchFamily="-110" charset="-128"/>
                <a:cs typeface="ＭＳ Ｐゴシック" pitchFamily="-110" charset="-128"/>
              </a:rPr>
              <a:t>example,</a:t>
            </a:r>
            <a:r>
              <a:rPr lang="en-US" sz="1200" kern="1200" baseline="0" dirty="0">
                <a:solidFill>
                  <a:schemeClr val="tx1"/>
                </a:solidFill>
                <a:effectLst/>
                <a:latin typeface="Arial" pitchFamily="-110" charset="0"/>
                <a:ea typeface="ＭＳ Ｐゴシック" pitchFamily="-110" charset="-128"/>
                <a:cs typeface="ＭＳ Ｐゴシック" pitchFamily="-110" charset="-128"/>
              </a:rPr>
              <a:t> </a:t>
            </a:r>
            <a:r>
              <a:rPr lang="en-US" sz="1200" kern="1200" dirty="0">
                <a:solidFill>
                  <a:schemeClr val="tx1"/>
                </a:solidFill>
                <a:effectLst/>
                <a:latin typeface="Arial" pitchFamily="-110" charset="0"/>
                <a:ea typeface="ＭＳ Ｐゴシック" pitchFamily="-110" charset="-128"/>
                <a:cs typeface="ＭＳ Ｐゴシック" pitchFamily="-110" charset="-128"/>
              </a:rPr>
              <a:t>a user requests records for all employees with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6 &lt; 300. The query processor</a:t>
            </a:r>
          </a:p>
          <a:p>
            <a:r>
              <a:rPr lang="en-US" sz="1200" kern="1200" dirty="0">
                <a:solidFill>
                  <a:schemeClr val="tx1"/>
                </a:solidFill>
                <a:effectLst/>
                <a:latin typeface="Arial" pitchFamily="-110" charset="0"/>
                <a:ea typeface="ＭＳ Ｐゴシック" pitchFamily="-110" charset="-128"/>
                <a:cs typeface="ＭＳ Ｐゴシック" pitchFamily="-110" charset="-128"/>
              </a:rPr>
              <a:t>requests all records with I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 =  2. These are returned by the server. The query</a:t>
            </a:r>
          </a:p>
          <a:p>
            <a:r>
              <a:rPr lang="en-US" sz="1200" kern="1200" dirty="0">
                <a:solidFill>
                  <a:schemeClr val="tx1"/>
                </a:solidFill>
                <a:effectLst/>
                <a:latin typeface="Arial" pitchFamily="-110" charset="0"/>
                <a:ea typeface="ＭＳ Ｐゴシック" pitchFamily="-110" charset="-128"/>
                <a:cs typeface="ＭＳ Ｐゴシック" pitchFamily="-110" charset="-128"/>
              </a:rPr>
              <a:t>processor decrypts all rows returned, discards those that do not match the original</a:t>
            </a:r>
          </a:p>
          <a:p>
            <a:r>
              <a:rPr lang="en-US" sz="1200" kern="1200" dirty="0">
                <a:solidFill>
                  <a:schemeClr val="tx1"/>
                </a:solidFill>
                <a:effectLst/>
                <a:latin typeface="Arial" pitchFamily="-110" charset="0"/>
                <a:ea typeface="ＭＳ Ｐゴシック" pitchFamily="-110" charset="-128"/>
                <a:cs typeface="ＭＳ Ｐゴシック" pitchFamily="-110" charset="-128"/>
              </a:rPr>
              <a:t>query, and returns the requested unencrypted data to the user.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The indexing scheme just described does provide a certain amount of information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an attacker, namely a rough relative ordering of rows by a given attribute.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obscure such information, the ordering of indexes can be randomized. For example,</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a:t>
            </a:r>
            <a:r>
              <a:rPr lang="en-US" sz="1200" kern="1200" dirty="0" err="1">
                <a:solidFill>
                  <a:schemeClr val="tx1"/>
                </a:solidFill>
                <a:effectLst/>
                <a:latin typeface="Arial" pitchFamily="-110" charset="0"/>
                <a:ea typeface="ＭＳ Ｐゴシック" pitchFamily="-110" charset="-128"/>
                <a:cs typeface="ＭＳ Ｐゴシック" pitchFamily="-110" charset="-128"/>
              </a:rPr>
              <a:t>eid</a:t>
            </a:r>
            <a:r>
              <a:rPr lang="en-US" sz="1200" kern="1200" dirty="0">
                <a:solidFill>
                  <a:schemeClr val="tx1"/>
                </a:solidFill>
                <a:effectLst/>
                <a:latin typeface="Arial" pitchFamily="-110" charset="0"/>
                <a:ea typeface="ＭＳ Ｐゴシック" pitchFamily="-110" charset="-128"/>
                <a:cs typeface="ＭＳ Ｐゴシック" pitchFamily="-110" charset="-128"/>
              </a:rPr>
              <a:t>  values could be partitioned by mapping [1, 200], [201, 400], [401, 600],</a:t>
            </a:r>
          </a:p>
          <a:p>
            <a:r>
              <a:rPr lang="en-US" sz="1200" kern="1200" dirty="0">
                <a:solidFill>
                  <a:schemeClr val="tx1"/>
                </a:solidFill>
                <a:effectLst/>
                <a:latin typeface="Arial" pitchFamily="-110" charset="0"/>
                <a:ea typeface="ＭＳ Ｐゴシック" pitchFamily="-110" charset="-128"/>
                <a:cs typeface="ＭＳ Ｐゴシック" pitchFamily="-110" charset="-128"/>
              </a:rPr>
              <a:t>[601, 800], and [801, 1000] into 2, 3, 5, 1, and 4, respectively. Because the metadata are</a:t>
            </a:r>
          </a:p>
          <a:p>
            <a:r>
              <a:rPr lang="en-US" sz="1200" kern="1200" dirty="0">
                <a:solidFill>
                  <a:schemeClr val="tx1"/>
                </a:solidFill>
                <a:effectLst/>
                <a:latin typeface="Arial" pitchFamily="-110" charset="0"/>
                <a:ea typeface="ＭＳ Ｐゴシック" pitchFamily="-110" charset="-128"/>
                <a:cs typeface="ＭＳ Ｐゴシック" pitchFamily="-110" charset="-128"/>
              </a:rPr>
              <a:t>not stored at the server, an attacker could not gain this information from the server.</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Other features may be added to this scheme. To increase the efficiency of accessing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records by means of the primary key, the system could use the encrypted value of</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 primary key attribute values, or a hash value. In either case, the row corresponding</a:t>
            </a:r>
          </a:p>
          <a:p>
            <a:r>
              <a:rPr lang="en-US" sz="1200" kern="1200" dirty="0">
                <a:solidFill>
                  <a:schemeClr val="tx1"/>
                </a:solidFill>
                <a:effectLst/>
                <a:latin typeface="Arial" pitchFamily="-110" charset="0"/>
                <a:ea typeface="ＭＳ Ｐゴシック" pitchFamily="-110" charset="-128"/>
                <a:cs typeface="ＭＳ Ｐゴシック" pitchFamily="-110" charset="-128"/>
              </a:rPr>
              <a:t>to the primary key value could be retrieved individually. Different portions of the</a:t>
            </a:r>
          </a:p>
          <a:p>
            <a:r>
              <a:rPr lang="en-US" sz="1200" kern="1200" dirty="0">
                <a:solidFill>
                  <a:schemeClr val="tx1"/>
                </a:solidFill>
                <a:effectLst/>
                <a:latin typeface="Arial" pitchFamily="-110" charset="0"/>
                <a:ea typeface="ＭＳ Ｐゴシック" pitchFamily="-110" charset="-128"/>
                <a:cs typeface="ＭＳ Ｐゴシック" pitchFamily="-110" charset="-128"/>
              </a:rPr>
              <a:t>database could be encrypted with different keys, so users would only have access to</a:t>
            </a:r>
          </a:p>
          <a:p>
            <a:r>
              <a:rPr lang="en-US" sz="1200" kern="1200" dirty="0">
                <a:solidFill>
                  <a:schemeClr val="tx1"/>
                </a:solidFill>
                <a:effectLst/>
                <a:latin typeface="Arial" pitchFamily="-110" charset="0"/>
                <a:ea typeface="ＭＳ Ｐゴシック" pitchFamily="-110" charset="-128"/>
                <a:cs typeface="ＭＳ Ｐゴシック" pitchFamily="-110" charset="-128"/>
              </a:rPr>
              <a:t>that portion of the database for which they had the decryption key. This latter scheme</a:t>
            </a:r>
          </a:p>
          <a:p>
            <a:r>
              <a:rPr lang="en-US" sz="1200" kern="1200" dirty="0">
                <a:solidFill>
                  <a:schemeClr val="tx1"/>
                </a:solidFill>
                <a:effectLst/>
                <a:latin typeface="Arial" pitchFamily="-110" charset="0"/>
                <a:ea typeface="ＭＳ Ｐゴシック" pitchFamily="-110" charset="-128"/>
                <a:cs typeface="ＭＳ Ｐゴシック" pitchFamily="-110" charset="-128"/>
              </a:rPr>
              <a:t>could be incorporated into a role-based access control system.</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52</a:t>
            </a:fld>
            <a:endParaRPr lang="en-AU"/>
          </a:p>
        </p:txBody>
      </p:sp>
    </p:spTree>
    <p:extLst>
      <p:ext uri="{BB962C8B-B14F-4D97-AF65-F5344CB8AC3E}">
        <p14:creationId xmlns:p14="http://schemas.microsoft.com/office/powerpoint/2010/main" val="1883181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EC4AFC-7EF6-5F47-8AE9-243CF4D01AEF}" type="slidenum">
              <a:rPr lang="en-AU">
                <a:latin typeface="Arial" pitchFamily="-109" charset="0"/>
              </a:rPr>
              <a:pPr/>
              <a:t>5</a:t>
            </a:fld>
            <a:endParaRPr lang="en-AU">
              <a:latin typeface="Arial" pitchFamily="-109"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5.1 provides a simplified block diagram of a DBMS architecture. Database</a:t>
            </a:r>
          </a:p>
          <a:p>
            <a:pPr eaLnBrk="1" hangingPunct="1"/>
            <a:r>
              <a:rPr lang="en-US" dirty="0">
                <a:latin typeface="Arial" pitchFamily="-109" charset="0"/>
                <a:ea typeface="ＭＳ Ｐゴシック" pitchFamily="-109" charset="-128"/>
                <a:cs typeface="ＭＳ Ｐゴシック" pitchFamily="-109" charset="-128"/>
              </a:rPr>
              <a:t>designers and administrators make use of a data definition language (DDL) to define</a:t>
            </a:r>
          </a:p>
          <a:p>
            <a:pPr eaLnBrk="1" hangingPunct="1"/>
            <a:r>
              <a:rPr lang="en-US" dirty="0">
                <a:latin typeface="Arial" pitchFamily="-109" charset="0"/>
                <a:ea typeface="ＭＳ Ｐゴシック" pitchFamily="-109" charset="-128"/>
                <a:cs typeface="ＭＳ Ｐゴシック" pitchFamily="-109" charset="-128"/>
              </a:rPr>
              <a:t>the database logical structure and procedural properties, which are represented by</a:t>
            </a:r>
          </a:p>
          <a:p>
            <a:pPr eaLnBrk="1" hangingPunct="1"/>
            <a:r>
              <a:rPr lang="en-US" dirty="0">
                <a:latin typeface="Arial" pitchFamily="-109" charset="0"/>
                <a:ea typeface="ＭＳ Ｐゴシック" pitchFamily="-109" charset="-128"/>
                <a:cs typeface="ＭＳ Ｐゴシック" pitchFamily="-109" charset="-128"/>
              </a:rPr>
              <a:t>a set of database description tables. A data manipulation language (DML) provides</a:t>
            </a:r>
          </a:p>
          <a:p>
            <a:pPr eaLnBrk="1" hangingPunct="1"/>
            <a:r>
              <a:rPr lang="en-US" dirty="0">
                <a:latin typeface="Arial" pitchFamily="-109" charset="0"/>
                <a:ea typeface="ＭＳ Ｐゴシック" pitchFamily="-109" charset="-128"/>
                <a:cs typeface="ＭＳ Ｐゴシック" pitchFamily="-109" charset="-128"/>
              </a:rPr>
              <a:t>a powerful set of tools for application developers. Query languages are declarative</a:t>
            </a:r>
          </a:p>
          <a:p>
            <a:pPr eaLnBrk="1" hangingPunct="1"/>
            <a:r>
              <a:rPr lang="en-US" dirty="0">
                <a:latin typeface="Arial" pitchFamily="-109" charset="0"/>
                <a:ea typeface="ＭＳ Ｐゴシック" pitchFamily="-109" charset="-128"/>
                <a:cs typeface="ＭＳ Ｐゴシック" pitchFamily="-109" charset="-128"/>
              </a:rPr>
              <a:t>languages designed to support end users. The database management system makes</a:t>
            </a:r>
          </a:p>
          <a:p>
            <a:pPr eaLnBrk="1" hangingPunct="1"/>
            <a:r>
              <a:rPr lang="en-US" dirty="0">
                <a:latin typeface="Arial" pitchFamily="-109" charset="0"/>
                <a:ea typeface="ＭＳ Ｐゴシック" pitchFamily="-109" charset="-128"/>
                <a:cs typeface="ＭＳ Ｐゴシック" pitchFamily="-109" charset="-128"/>
              </a:rPr>
              <a:t>use of the database description tables to manage the physical database. The interface</a:t>
            </a:r>
          </a:p>
          <a:p>
            <a:pPr eaLnBrk="1" hangingPunct="1"/>
            <a:r>
              <a:rPr lang="en-US" dirty="0">
                <a:latin typeface="Arial" pitchFamily="-109" charset="0"/>
                <a:ea typeface="ＭＳ Ｐゴシック" pitchFamily="-109" charset="-128"/>
                <a:cs typeface="ＭＳ Ｐゴシック" pitchFamily="-109" charset="-128"/>
              </a:rPr>
              <a:t>to the database is through a file manager module and a transaction manager module.</a:t>
            </a:r>
          </a:p>
          <a:p>
            <a:pPr eaLnBrk="1" hangingPunct="1"/>
            <a:r>
              <a:rPr lang="en-US" dirty="0">
                <a:latin typeface="Arial" pitchFamily="-109" charset="0"/>
                <a:ea typeface="ＭＳ Ｐゴシック" pitchFamily="-109" charset="-128"/>
                <a:cs typeface="ＭＳ Ｐゴシック" pitchFamily="-109" charset="-128"/>
              </a:rPr>
              <a:t>In addition to the database description table, two other tables support the DBMS.</a:t>
            </a:r>
          </a:p>
          <a:p>
            <a:pPr eaLnBrk="1" hangingPunct="1"/>
            <a:r>
              <a:rPr lang="en-US" dirty="0">
                <a:latin typeface="Arial" pitchFamily="-109" charset="0"/>
                <a:ea typeface="ＭＳ Ｐゴシック" pitchFamily="-109" charset="-128"/>
                <a:cs typeface="ＭＳ Ｐゴシック" pitchFamily="-109" charset="-128"/>
              </a:rPr>
              <a:t>The DBMS uses authorization tables to ensure the user has permission to execute</a:t>
            </a:r>
          </a:p>
          <a:p>
            <a:pPr eaLnBrk="1" hangingPunct="1"/>
            <a:r>
              <a:rPr lang="en-US" dirty="0">
                <a:latin typeface="Arial" pitchFamily="-109" charset="0"/>
                <a:ea typeface="ＭＳ Ｐゴシック" pitchFamily="-109" charset="-128"/>
                <a:cs typeface="ＭＳ Ｐゴシック" pitchFamily="-109" charset="-128"/>
              </a:rPr>
              <a:t>the query language statement on the database. The concurrent access table prevents</a:t>
            </a:r>
          </a:p>
          <a:p>
            <a:pPr eaLnBrk="1" hangingPunct="1"/>
            <a:r>
              <a:rPr lang="en-US" dirty="0">
                <a:latin typeface="Arial" pitchFamily="-109" charset="0"/>
                <a:ea typeface="ＭＳ Ｐゴシック" pitchFamily="-109" charset="-128"/>
                <a:cs typeface="ＭＳ Ｐゴシック" pitchFamily="-109" charset="-128"/>
              </a:rPr>
              <a:t>conflicts when simultaneous, conflicting commands are executed.</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Database systems provide efficient access to large volumes of data and are vital</a:t>
            </a:r>
          </a:p>
          <a:p>
            <a:pPr eaLnBrk="1" hangingPunct="1"/>
            <a:r>
              <a:rPr lang="en-US" dirty="0">
                <a:latin typeface="Arial" pitchFamily="-109" charset="0"/>
                <a:ea typeface="ＭＳ Ｐゴシック" pitchFamily="-109" charset="-128"/>
                <a:cs typeface="ＭＳ Ｐゴシック" pitchFamily="-109" charset="-128"/>
              </a:rPr>
              <a:t>to the operation of many organizations. Because of their complexity and criticality,</a:t>
            </a:r>
          </a:p>
          <a:p>
            <a:pPr eaLnBrk="1" hangingPunct="1"/>
            <a:r>
              <a:rPr lang="en-US" dirty="0">
                <a:latin typeface="Arial" pitchFamily="-109" charset="0"/>
                <a:ea typeface="ＭＳ Ｐゴシック" pitchFamily="-109" charset="-128"/>
                <a:cs typeface="ＭＳ Ｐゴシック" pitchFamily="-109" charset="-128"/>
              </a:rPr>
              <a:t>database systems generate security requirements that are beyond the capability of</a:t>
            </a:r>
          </a:p>
          <a:p>
            <a:pPr eaLnBrk="1" hangingPunct="1"/>
            <a:r>
              <a:rPr lang="en-US" dirty="0">
                <a:latin typeface="Arial" pitchFamily="-109" charset="0"/>
                <a:ea typeface="ＭＳ Ｐゴシック" pitchFamily="-109" charset="-128"/>
                <a:cs typeface="ＭＳ Ｐゴシック" pitchFamily="-109" charset="-128"/>
              </a:rPr>
              <a:t>typical OS-based security mechanisms or stand-alone security packages.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Operating system security mechanisms typically control read and write</a:t>
            </a:r>
          </a:p>
          <a:p>
            <a:pPr eaLnBrk="1" hangingPunct="1"/>
            <a:r>
              <a:rPr lang="en-US" dirty="0">
                <a:latin typeface="Arial" pitchFamily="-109" charset="0"/>
                <a:ea typeface="ＭＳ Ｐゴシック" pitchFamily="-109" charset="-128"/>
                <a:cs typeface="ＭＳ Ｐゴシック" pitchFamily="-109" charset="-128"/>
              </a:rPr>
              <a:t>access to entire files. So they could be used to allow a user to read or to write any</a:t>
            </a:r>
          </a:p>
          <a:p>
            <a:pPr eaLnBrk="1" hangingPunct="1"/>
            <a:r>
              <a:rPr lang="en-US" dirty="0">
                <a:latin typeface="Arial" pitchFamily="-109" charset="0"/>
                <a:ea typeface="ＭＳ Ｐゴシック" pitchFamily="-109" charset="-128"/>
                <a:cs typeface="ＭＳ Ｐゴシック" pitchFamily="-109" charset="-128"/>
              </a:rPr>
              <a:t>information in, for example, a personnel file. But they could not be used to limit</a:t>
            </a:r>
          </a:p>
          <a:p>
            <a:pPr eaLnBrk="1" hangingPunct="1"/>
            <a:r>
              <a:rPr lang="en-US" dirty="0">
                <a:latin typeface="Arial" pitchFamily="-109" charset="0"/>
                <a:ea typeface="ＭＳ Ｐゴシック" pitchFamily="-109" charset="-128"/>
                <a:cs typeface="ＭＳ Ｐゴシック" pitchFamily="-109" charset="-128"/>
              </a:rPr>
              <a:t>access to specific records or fields in that file. A DBMS typically does allow this type</a:t>
            </a:r>
          </a:p>
          <a:p>
            <a:pPr eaLnBrk="1" hangingPunct="1"/>
            <a:r>
              <a:rPr lang="en-US" dirty="0">
                <a:latin typeface="Arial" pitchFamily="-109" charset="0"/>
                <a:ea typeface="ＭＳ Ｐゴシック" pitchFamily="-109" charset="-128"/>
                <a:cs typeface="ＭＳ Ｐゴシック" pitchFamily="-109" charset="-128"/>
              </a:rPr>
              <a:t>of more detailed access control to be specified. It also usually enables access controls</a:t>
            </a:r>
          </a:p>
          <a:p>
            <a:pPr eaLnBrk="1" hangingPunct="1"/>
            <a:r>
              <a:rPr lang="en-US" dirty="0">
                <a:latin typeface="Arial" pitchFamily="-109" charset="0"/>
                <a:ea typeface="ＭＳ Ｐゴシック" pitchFamily="-109" charset="-128"/>
                <a:cs typeface="ＭＳ Ｐゴシック" pitchFamily="-109" charset="-128"/>
              </a:rPr>
              <a:t>to be specified over a wider range of commands, such as to select, insert, update, or</a:t>
            </a:r>
          </a:p>
          <a:p>
            <a:pPr eaLnBrk="1" hangingPunct="1"/>
            <a:r>
              <a:rPr lang="en-US" dirty="0">
                <a:latin typeface="Arial" pitchFamily="-109" charset="0"/>
                <a:ea typeface="ＭＳ Ｐゴシック" pitchFamily="-109" charset="-128"/>
                <a:cs typeface="ＭＳ Ｐゴシック" pitchFamily="-109" charset="-128"/>
              </a:rPr>
              <a:t>delete specified items in the database. Thus, security services and mechanisms are</a:t>
            </a:r>
          </a:p>
          <a:p>
            <a:pPr eaLnBrk="1" hangingPunct="1"/>
            <a:r>
              <a:rPr lang="en-US" dirty="0">
                <a:latin typeface="Arial" pitchFamily="-109" charset="0"/>
                <a:ea typeface="ＭＳ Ｐゴシック" pitchFamily="-109" charset="-128"/>
                <a:cs typeface="ＭＳ Ｐゴシック" pitchFamily="-109" charset="-128"/>
              </a:rPr>
              <a:t>needed that are designed specifically for, and integrated with, database systems.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162145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6</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dirty="0">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dirty="0">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dirty="0">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dirty="0">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dirty="0">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dirty="0">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dirty="0">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dirty="0">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dirty="0">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dirty="0">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dirty="0">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dirty="0">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dirty="0">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dirty="0">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dirty="0">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dirty="0">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dirty="0">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dirty="0">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dirty="0">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dirty="0">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dirty="0">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dirty="0">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dirty="0">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dirty="0">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dirty="0">
                <a:latin typeface="Arial" pitchFamily="-109" charset="0"/>
                <a:ea typeface="ＭＳ Ｐゴシック" pitchFamily="-109" charset="-128"/>
                <a:cs typeface="ＭＳ Ｐゴシック" pitchFamily="-109" charset="-128"/>
              </a:rPr>
              <a:t>payment received, all displayed on one screen.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87448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7</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5.2 shows</a:t>
            </a:r>
          </a:p>
          <a:p>
            <a:pPr eaLnBrk="1" hangingPunct="1"/>
            <a:r>
              <a:rPr lang="en-US" dirty="0">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dirty="0">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dirty="0">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dirty="0">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dirty="0">
                <a:latin typeface="Arial" pitchFamily="-109" charset="0"/>
                <a:ea typeface="ＭＳ Ｐゴシック" pitchFamily="-109" charset="-128"/>
                <a:cs typeface="ＭＳ Ｐゴシック" pitchFamily="-109" charset="-128"/>
              </a:rPr>
              <a:t>column for the primary key and other columns for other information.</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7152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8</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b="0" dirty="0">
                <a:latin typeface="Arial" pitchFamily="-109" charset="0"/>
                <a:ea typeface="ＭＳ Ｐゴシック" pitchFamily="-109" charset="-128"/>
                <a:cs typeface="ＭＳ Ｐゴシック" pitchFamily="-109" charset="-128"/>
              </a:rPr>
              <a:t>In relational database parlance, the basic building block is a </a:t>
            </a:r>
            <a:r>
              <a:rPr lang="en-US" b="1" dirty="0">
                <a:latin typeface="Arial" pitchFamily="-109" charset="0"/>
                <a:ea typeface="ＭＳ Ｐゴシック" pitchFamily="-109" charset="-128"/>
                <a:cs typeface="ＭＳ Ｐゴシック" pitchFamily="-109" charset="-128"/>
              </a:rPr>
              <a:t>relation</a:t>
            </a:r>
            <a:r>
              <a:rPr lang="en-US" b="0" dirty="0">
                <a:latin typeface="Arial" pitchFamily="-109" charset="0"/>
                <a:ea typeface="ＭＳ Ｐゴシック" pitchFamily="-109" charset="-128"/>
                <a:cs typeface="ＭＳ Ｐゴシック" pitchFamily="-109" charset="-128"/>
              </a:rPr>
              <a:t> , which is a</a:t>
            </a:r>
          </a:p>
          <a:p>
            <a:pPr eaLnBrk="1" hangingPunct="1"/>
            <a:r>
              <a:rPr lang="en-US" b="0" dirty="0">
                <a:latin typeface="Arial" pitchFamily="-109" charset="0"/>
                <a:ea typeface="ＭＳ Ｐゴシック" pitchFamily="-109" charset="-128"/>
                <a:cs typeface="ＭＳ Ｐゴシック" pitchFamily="-109" charset="-128"/>
              </a:rPr>
              <a:t>flat table. Rows are referred to as </a:t>
            </a:r>
            <a:r>
              <a:rPr lang="en-US" b="1" dirty="0">
                <a:latin typeface="Arial" pitchFamily="-109" charset="0"/>
                <a:ea typeface="ＭＳ Ｐゴシック" pitchFamily="-109" charset="-128"/>
                <a:cs typeface="ＭＳ Ｐゴシック" pitchFamily="-109" charset="-128"/>
              </a:rPr>
              <a:t>tuples </a:t>
            </a:r>
            <a:r>
              <a:rPr lang="en-US" b="0" dirty="0">
                <a:latin typeface="Arial" pitchFamily="-109" charset="0"/>
                <a:ea typeface="ＭＳ Ｐゴシック" pitchFamily="-109" charset="-128"/>
                <a:cs typeface="ＭＳ Ｐゴシック" pitchFamily="-109" charset="-128"/>
              </a:rPr>
              <a:t>, and columns are referred to as </a:t>
            </a:r>
            <a:r>
              <a:rPr lang="en-US" b="1" dirty="0">
                <a:latin typeface="Arial" pitchFamily="-109" charset="0"/>
                <a:ea typeface="ＭＳ Ｐゴシック" pitchFamily="-109" charset="-128"/>
                <a:cs typeface="ＭＳ Ｐゴシック" pitchFamily="-109" charset="-128"/>
              </a:rPr>
              <a:t>attributes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a:t>
            </a:r>
            <a:r>
              <a:rPr lang="en-US" b="1" dirty="0">
                <a:latin typeface="Arial" pitchFamily="-109" charset="0"/>
                <a:ea typeface="ＭＳ Ｐゴシック" pitchFamily="-109" charset="-128"/>
                <a:cs typeface="ＭＳ Ｐゴシック" pitchFamily="-109" charset="-128"/>
              </a:rPr>
              <a:t>primary key </a:t>
            </a:r>
            <a:r>
              <a:rPr lang="en-US" b="0" dirty="0">
                <a:latin typeface="Arial" pitchFamily="-109" charset="0"/>
                <a:ea typeface="ＭＳ Ｐゴシック" pitchFamily="-109" charset="-128"/>
                <a:cs typeface="ＭＳ Ｐゴシック" pitchFamily="-109" charset="-128"/>
              </a:rPr>
              <a:t>is defined to be a portion of a row used to uniquely</a:t>
            </a:r>
          </a:p>
          <a:p>
            <a:pPr eaLnBrk="1" hangingPunct="1"/>
            <a:r>
              <a:rPr lang="en-US" b="0" dirty="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b="0" dirty="0">
                <a:latin typeface="Arial" pitchFamily="-109" charset="0"/>
                <a:ea typeface="ＭＳ Ｐゴシック" pitchFamily="-109" charset="-128"/>
                <a:cs typeface="ＭＳ Ｐゴシック" pitchFamily="-109" charset="-128"/>
              </a:rPr>
              <a:t>In the example of Figure 5.2 , a single attribute, </a:t>
            </a:r>
            <a:r>
              <a:rPr lang="en-US" b="0" dirty="0" err="1">
                <a:latin typeface="Arial" pitchFamily="-109" charset="0"/>
                <a:ea typeface="ＭＳ Ｐゴシック" pitchFamily="-109" charset="-128"/>
                <a:cs typeface="ＭＳ Ｐゴシック" pitchFamily="-109" charset="-128"/>
              </a:rPr>
              <a:t>PhoneNumber</a:t>
            </a:r>
            <a:r>
              <a:rPr lang="en-US" b="0" dirty="0">
                <a:latin typeface="Arial" pitchFamily="-109" charset="0"/>
                <a:ea typeface="ＭＳ Ｐゴシック" pitchFamily="-109" charset="-128"/>
                <a:cs typeface="ＭＳ Ｐゴシック" pitchFamily="-109" charset="-128"/>
              </a:rPr>
              <a:t>, is sufficient to</a:t>
            </a:r>
          </a:p>
          <a:p>
            <a:pPr eaLnBrk="1" hangingPunct="1"/>
            <a:r>
              <a:rPr lang="en-US" b="0" dirty="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b="0" dirty="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b="0" dirty="0">
                <a:latin typeface="Arial" pitchFamily="-109" charset="0"/>
                <a:ea typeface="ＭＳ Ｐゴシック" pitchFamily="-109" charset="-128"/>
                <a:cs typeface="ＭＳ Ｐゴシック" pitchFamily="-109" charset="-128"/>
              </a:rPr>
              <a:t>referred to as a </a:t>
            </a:r>
            <a:r>
              <a:rPr lang="en-US" b="1" dirty="0">
                <a:latin typeface="Arial" pitchFamily="-109" charset="0"/>
                <a:ea typeface="ＭＳ Ｐゴシック" pitchFamily="-109" charset="-128"/>
                <a:cs typeface="ＭＳ Ｐゴシック" pitchFamily="-109" charset="-128"/>
              </a:rPr>
              <a:t>foreign key </a:t>
            </a:r>
            <a:r>
              <a:rPr lang="en-US" b="0" dirty="0">
                <a:latin typeface="Arial" pitchFamily="-109" charset="0"/>
                <a:ea typeface="ＭＳ Ｐゴシック" pitchFamily="-109" charset="-128"/>
                <a:cs typeface="ＭＳ Ｐゴシック" pitchFamily="-109" charset="-128"/>
              </a:rPr>
              <a:t>. Whereas the value of a primary key must be unique</a:t>
            </a:r>
          </a:p>
          <a:p>
            <a:pPr eaLnBrk="1" hangingPunct="1"/>
            <a:r>
              <a:rPr lang="en-US" b="0" dirty="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b="0" dirty="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b="0" dirty="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A view is a virtual table. In essence, a view is the result of a query that returns</a:t>
            </a:r>
          </a:p>
          <a:p>
            <a:pPr eaLnBrk="1" hangingPunct="1"/>
            <a:r>
              <a:rPr lang="en-US" b="0" dirty="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b="0" dirty="0">
              <a:latin typeface="Arial" pitchFamily="-109" charset="0"/>
              <a:ea typeface="ＭＳ Ｐゴシック" pitchFamily="-109" charset="-128"/>
              <a:cs typeface="ＭＳ Ｐゴシック" pitchFamily="-109" charset="-128"/>
            </a:endParaRPr>
          </a:p>
          <a:p>
            <a:pPr eaLnBrk="1" hangingPunct="1"/>
            <a:r>
              <a:rPr lang="en-US" b="0" dirty="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b="0" dirty="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b="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3625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Basic Terminology for Relational Databases</a:t>
            </a:r>
            <a:endParaRPr lang="en-US" dirty="0"/>
          </a:p>
        </p:txBody>
      </p:sp>
      <p:sp>
        <p:nvSpPr>
          <p:cNvPr id="4" name="Slide Number Placeholder 3"/>
          <p:cNvSpPr>
            <a:spLocks noGrp="1"/>
          </p:cNvSpPr>
          <p:nvPr>
            <p:ph type="sldNum" sz="quarter" idx="10"/>
          </p:nvPr>
        </p:nvSpPr>
        <p:spPr/>
        <p:txBody>
          <a:bodyPr/>
          <a:lstStyle/>
          <a:p>
            <a:pPr>
              <a:defRPr/>
            </a:pPr>
            <a:fld id="{3C198186-20EE-9348-AA27-7E60E141A490}" type="slidenum">
              <a:rPr lang="en-AU" smtClean="0"/>
              <a:pPr>
                <a:defRPr/>
              </a:pPr>
              <a:t>9</a:t>
            </a:fld>
            <a:endParaRPr lang="en-AU"/>
          </a:p>
        </p:txBody>
      </p:sp>
    </p:spTree>
    <p:extLst>
      <p:ext uri="{BB962C8B-B14F-4D97-AF65-F5344CB8AC3E}">
        <p14:creationId xmlns:p14="http://schemas.microsoft.com/office/powerpoint/2010/main" val="4225291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455232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50062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743855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4187963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123384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552641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895220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201281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966849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203657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99525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92113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02374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22522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628577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578650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00368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918599989"/>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Lst>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5555" y="1401072"/>
            <a:ext cx="8226465" cy="1732414"/>
          </a:xfrm>
        </p:spPr>
        <p:txBody>
          <a:bodyPr>
            <a:noAutofit/>
          </a:bodyPr>
          <a:lstStyle/>
          <a:p>
            <a:pPr algn="ctr"/>
            <a:r>
              <a:rPr lang="en-US" sz="4800" b="1" dirty="0"/>
              <a:t>Information Security</a:t>
            </a:r>
            <a:br>
              <a:rPr lang="en-US" sz="4800" b="1" dirty="0"/>
            </a:br>
            <a:r>
              <a:rPr lang="en-US" sz="4800" b="1" dirty="0"/>
              <a:t>Fall 2022</a:t>
            </a:r>
          </a:p>
        </p:txBody>
      </p:sp>
      <p:sp>
        <p:nvSpPr>
          <p:cNvPr id="3" name="Subtitle 2"/>
          <p:cNvSpPr>
            <a:spLocks noGrp="1"/>
          </p:cNvSpPr>
          <p:nvPr>
            <p:ph type="subTitle" idx="1"/>
          </p:nvPr>
        </p:nvSpPr>
        <p:spPr>
          <a:xfrm>
            <a:off x="608520" y="4227195"/>
            <a:ext cx="7722409" cy="2088232"/>
          </a:xfrm>
        </p:spPr>
        <p:txBody>
          <a:bodyPr>
            <a:normAutofit/>
          </a:bodyPr>
          <a:lstStyle/>
          <a:p>
            <a:endParaRPr lang="en-US" dirty="0">
              <a:solidFill>
                <a:srgbClr val="0070C0"/>
              </a:solidFill>
            </a:endParaRPr>
          </a:p>
          <a:p>
            <a:pPr algn="ctr"/>
            <a:r>
              <a:rPr lang="en-US" sz="2400" b="1" u="sng" dirty="0">
                <a:solidFill>
                  <a:schemeClr val="tx1"/>
                </a:solidFill>
              </a:rPr>
              <a:t>Week #9</a:t>
            </a:r>
          </a:p>
          <a:p>
            <a:pPr algn="ctr"/>
            <a:r>
              <a:rPr lang="en-US" sz="2400" b="1" u="sng" dirty="0">
                <a:solidFill>
                  <a:schemeClr val="tx1"/>
                </a:solidFill>
              </a:rPr>
              <a:t>Lecture # </a:t>
            </a:r>
            <a:r>
              <a:rPr lang="en-US" b="1" u="sng" dirty="0">
                <a:solidFill>
                  <a:schemeClr val="tx1"/>
                </a:solidFill>
              </a:rPr>
              <a:t>22</a:t>
            </a:r>
            <a:r>
              <a:rPr lang="en-US" sz="2400" b="1" u="sng" dirty="0">
                <a:solidFill>
                  <a:schemeClr val="tx1"/>
                </a:solidFill>
              </a:rPr>
              <a:t>, 23 and </a:t>
            </a:r>
            <a:r>
              <a:rPr lang="en-US" b="1" u="sng" dirty="0">
                <a:solidFill>
                  <a:schemeClr val="tx1"/>
                </a:solidFill>
              </a:rPr>
              <a:t>24</a:t>
            </a:r>
            <a:endParaRPr lang="en-US" sz="2400" b="1" u="sng" dirty="0">
              <a:solidFill>
                <a:schemeClr val="tx1"/>
              </a:solidFill>
            </a:endParaRPr>
          </a:p>
          <a:p>
            <a:pPr algn="ctr"/>
            <a:r>
              <a:rPr lang="en-US" sz="2400" b="1" u="sng" dirty="0">
                <a:solidFill>
                  <a:schemeClr val="tx1"/>
                </a:solidFill>
              </a:rPr>
              <a:t>Dr. Aqsa Aslam</a:t>
            </a:r>
          </a:p>
        </p:txBody>
      </p:sp>
      <p:sp>
        <p:nvSpPr>
          <p:cNvPr id="4" name="Slide Number Placeholder 3"/>
          <p:cNvSpPr>
            <a:spLocks noGrp="1"/>
          </p:cNvSpPr>
          <p:nvPr>
            <p:ph type="sldNum" sz="quarter" idx="12"/>
          </p:nvPr>
        </p:nvSpPr>
        <p:spPr/>
        <p:txBody>
          <a:bodyPr/>
          <a:lstStyle/>
          <a:p>
            <a:fld id="{006B9344-A600-C44C-BFF3-F262E2EAB853}" type="slidenum">
              <a:rPr lang="en-US" smtClean="0"/>
              <a:pPr/>
              <a:t>1</a:t>
            </a:fld>
            <a:endParaRPr lang="en-US" dirty="0"/>
          </a:p>
        </p:txBody>
      </p:sp>
    </p:spTree>
    <p:extLst>
      <p:ext uri="{BB962C8B-B14F-4D97-AF65-F5344CB8AC3E}">
        <p14:creationId xmlns:p14="http://schemas.microsoft.com/office/powerpoint/2010/main" val="480770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22080" t="10830" r="21459" b="52644"/>
          <a:stretch/>
        </p:blipFill>
        <p:spPr>
          <a:xfrm>
            <a:off x="3123343" y="1412776"/>
            <a:ext cx="6020657" cy="5040560"/>
          </a:xfrm>
          <a:prstGeom prst="rect">
            <a:avLst/>
          </a:prstGeom>
          <a:solidFill>
            <a:schemeClr val="tx1"/>
          </a:solidFill>
        </p:spPr>
      </p:pic>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
        <p:nvSpPr>
          <p:cNvPr id="4" name="Rectangle 3"/>
          <p:cNvSpPr/>
          <p:nvPr/>
        </p:nvSpPr>
        <p:spPr>
          <a:xfrm>
            <a:off x="0" y="1412776"/>
            <a:ext cx="2987824" cy="3139321"/>
          </a:xfrm>
          <a:prstGeom prst="rect">
            <a:avLst/>
          </a:prstGeom>
        </p:spPr>
        <p:txBody>
          <a:bodyPr wrap="square">
            <a:spAutoFit/>
          </a:bodyPr>
          <a:lstStyle/>
          <a:p>
            <a:pPr marL="285750" indent="-285750">
              <a:buFont typeface="Arial" panose="020B0604020202020204" pitchFamily="34" charset="0"/>
              <a:buChar char="•"/>
            </a:pPr>
            <a:r>
              <a:rPr lang="en-US" dirty="0"/>
              <a:t>An abstract model of a relational database table</a:t>
            </a:r>
          </a:p>
          <a:p>
            <a:endParaRPr lang="en-US" dirty="0">
              <a:latin typeface="TimesTenLTStd-Roman"/>
            </a:endParaRPr>
          </a:p>
          <a:p>
            <a:pPr marL="285750" indent="-285750">
              <a:buFont typeface="Arial" panose="020B0604020202020204" pitchFamily="34" charset="0"/>
              <a:buChar char="•"/>
            </a:pPr>
            <a:r>
              <a:rPr lang="en-US" dirty="0">
                <a:latin typeface="TimesTenLTStd-Roman"/>
              </a:rPr>
              <a:t>There are </a:t>
            </a:r>
            <a:r>
              <a:rPr lang="en-US" i="1" dirty="0">
                <a:latin typeface="TimesTenLTStd-Italic"/>
              </a:rPr>
              <a:t>N </a:t>
            </a:r>
            <a:r>
              <a:rPr lang="en-US" dirty="0">
                <a:latin typeface="TimesTenLTStd-Roman"/>
              </a:rPr>
              <a:t>individuals, or entities, in the table and </a:t>
            </a:r>
            <a:r>
              <a:rPr lang="en-US" i="1" dirty="0">
                <a:latin typeface="TimesTenLTStd-Italic"/>
              </a:rPr>
              <a:t>M </a:t>
            </a:r>
            <a:r>
              <a:rPr lang="en-US" dirty="0">
                <a:latin typeface="TimesTenLTStd-Roman"/>
              </a:rPr>
              <a:t>attributes.</a:t>
            </a:r>
          </a:p>
          <a:p>
            <a:endParaRPr lang="en-US" dirty="0">
              <a:latin typeface="TimesTenLTStd-Roman"/>
            </a:endParaRPr>
          </a:p>
          <a:p>
            <a:pPr marL="285750" indent="-285750">
              <a:buFont typeface="Arial" panose="020B0604020202020204" pitchFamily="34" charset="0"/>
              <a:buChar char="•"/>
            </a:pPr>
            <a:r>
              <a:rPr lang="en-US" dirty="0">
                <a:latin typeface="TimesTenLTStd-Roman"/>
              </a:rPr>
              <a:t>Each attribute </a:t>
            </a:r>
            <a:r>
              <a:rPr lang="en-US" i="1" dirty="0" err="1">
                <a:latin typeface="TimesTenLTStd-Italic"/>
              </a:rPr>
              <a:t>A</a:t>
            </a:r>
            <a:r>
              <a:rPr lang="en-US" sz="800" i="1" dirty="0" err="1">
                <a:latin typeface="TimesTenLTStd-Italic"/>
              </a:rPr>
              <a:t>j</a:t>
            </a:r>
            <a:r>
              <a:rPr lang="en-US" sz="800" i="1" dirty="0">
                <a:latin typeface="TimesTenLTStd-Italic"/>
              </a:rPr>
              <a:t> </a:t>
            </a:r>
            <a:r>
              <a:rPr lang="en-US" dirty="0">
                <a:latin typeface="TimesTenLTStd-Roman"/>
              </a:rPr>
              <a:t>has |</a:t>
            </a:r>
            <a:r>
              <a:rPr lang="en-US" i="1" dirty="0" err="1">
                <a:latin typeface="TimesTenLTStd-Italic"/>
              </a:rPr>
              <a:t>A</a:t>
            </a:r>
            <a:r>
              <a:rPr lang="en-US" sz="800" i="1" dirty="0" err="1">
                <a:latin typeface="TimesTenLTStd-Italic"/>
              </a:rPr>
              <a:t>j</a:t>
            </a:r>
            <a:r>
              <a:rPr lang="en-US" dirty="0">
                <a:latin typeface="MathematicalPiLTStd"/>
              </a:rPr>
              <a:t>| </a:t>
            </a:r>
            <a:r>
              <a:rPr lang="en-US" dirty="0">
                <a:latin typeface="TimesTenLTStd-Roman"/>
              </a:rPr>
              <a:t>possible values, with </a:t>
            </a:r>
            <a:r>
              <a:rPr lang="en-US" i="1" dirty="0" err="1">
                <a:latin typeface="TimesTenLTStd-Italic"/>
              </a:rPr>
              <a:t>x</a:t>
            </a:r>
            <a:r>
              <a:rPr lang="en-US" sz="800" i="1" dirty="0" err="1">
                <a:latin typeface="TimesTenLTStd-Italic"/>
              </a:rPr>
              <a:t>ij</a:t>
            </a:r>
            <a:r>
              <a:rPr lang="en-US" sz="800" i="1" dirty="0">
                <a:latin typeface="TimesTenLTStd-Italic"/>
              </a:rPr>
              <a:t> </a:t>
            </a:r>
            <a:r>
              <a:rPr lang="en-US" dirty="0">
                <a:latin typeface="TimesTenLTStd-Roman"/>
              </a:rPr>
              <a:t>denoting the value of attribute </a:t>
            </a:r>
            <a:r>
              <a:rPr lang="en-US" i="1" dirty="0">
                <a:latin typeface="TimesTenLTStd-Italic"/>
              </a:rPr>
              <a:t>j </a:t>
            </a:r>
            <a:r>
              <a:rPr lang="en-US" dirty="0">
                <a:latin typeface="TimesTenLTStd-Roman"/>
              </a:rPr>
              <a:t>for entity </a:t>
            </a:r>
            <a:r>
              <a:rPr lang="en-US" i="1" dirty="0" err="1">
                <a:latin typeface="TimesTenLTStd-Italic"/>
              </a:rPr>
              <a:t>i</a:t>
            </a:r>
            <a:r>
              <a:rPr lang="en-US" dirty="0">
                <a:latin typeface="TimesTenLTStd-Roman"/>
              </a:rPr>
              <a:t>.</a:t>
            </a:r>
            <a:endParaRPr lang="en-US" dirty="0"/>
          </a:p>
        </p:txBody>
      </p:sp>
    </p:spTree>
    <p:extLst>
      <p:ext uri="{BB962C8B-B14F-4D97-AF65-F5344CB8AC3E}">
        <p14:creationId xmlns:p14="http://schemas.microsoft.com/office/powerpoint/2010/main" val="814658205"/>
      </p:ext>
    </p:extLst>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793" t="14259" r="4619" b="16482"/>
          <a:stretch/>
        </p:blipFill>
        <p:spPr>
          <a:xfrm>
            <a:off x="2593968" y="404664"/>
            <a:ext cx="6550032" cy="6480720"/>
          </a:xfrm>
          <a:prstGeom prst="rect">
            <a:avLst/>
          </a:prstGeom>
          <a:solidFill>
            <a:schemeClr val="tx1"/>
          </a:solidFill>
        </p:spPr>
      </p:pic>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Tree>
  </p:cSld>
  <p:clrMapOvr>
    <a:masterClrMapping/>
  </p:clrMapOvr>
  <p:transition spd="slow">
    <p:pull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21828" y="404664"/>
            <a:ext cx="9144000" cy="1152128"/>
          </a:xfrm>
        </p:spPr>
        <p:txBody>
          <a:bodyPr wrap="square" numCol="1" anchorCtr="0" compatLnSpc="1">
            <a:prstTxWarp prst="textNoShape">
              <a:avLst/>
            </a:prstTxWarp>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p>
        </p:txBody>
      </p:sp>
      <p:sp>
        <p:nvSpPr>
          <p:cNvPr id="217091" name="Rectangle 3"/>
          <p:cNvSpPr>
            <a:spLocks noGrp="1" noChangeArrowheads="1"/>
          </p:cNvSpPr>
          <p:nvPr>
            <p:ph idx="1"/>
          </p:nvPr>
        </p:nvSpPr>
        <p:spPr>
          <a:xfrm>
            <a:off x="419100" y="1778124"/>
            <a:ext cx="8305800" cy="2209800"/>
          </a:xfrm>
        </p:spPr>
        <p:txBody>
          <a:bodyPr wrap="square" numCol="1" anchor="t" anchorCtr="0" compatLnSpc="1">
            <a:prstTxWarp prst="textNoShape">
              <a:avLst/>
            </a:prstTxWarp>
            <a:normAutofit fontScale="92500"/>
          </a:bodyPr>
          <a:lstStyle/>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Standardized language to define schema, manipulate, and query data in a relational database</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Several similar versions of ANSI/ISO standard</a:t>
            </a:r>
          </a:p>
          <a:p>
            <a:pPr marL="342900" lvl="1" indent="-342900" eaLnBrk="1" hangingPunct="1">
              <a:spcBef>
                <a:spcPts val="2000"/>
              </a:spcBef>
              <a:buClr>
                <a:schemeClr val="accent6">
                  <a:lumMod val="60000"/>
                  <a:lumOff val="40000"/>
                </a:schemeClr>
              </a:buClr>
              <a:buSzPct val="80000"/>
              <a:buFont typeface="Wingdings" pitchFamily="-110" charset="2"/>
              <a:buChar char=""/>
              <a:defRPr/>
            </a:pPr>
            <a:r>
              <a:rPr lang="en-US" sz="2400" dirty="0"/>
              <a:t>All follow the same basic syntax and semantics</a:t>
            </a:r>
          </a:p>
        </p:txBody>
      </p:sp>
      <p:graphicFrame>
        <p:nvGraphicFramePr>
          <p:cNvPr id="4" name="Diagram 3"/>
          <p:cNvGraphicFramePr/>
          <p:nvPr>
            <p:extLst>
              <p:ext uri="{D42A27DB-BD31-4B8C-83A1-F6EECF244321}">
                <p14:modId xmlns:p14="http://schemas.microsoft.com/office/powerpoint/2010/main" val="2062360599"/>
              </p:ext>
            </p:extLst>
          </p:nvPr>
        </p:nvGraphicFramePr>
        <p:xfrm>
          <a:off x="1587500" y="4000500"/>
          <a:ext cx="6096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107504" y="268646"/>
            <a:ext cx="9144000" cy="1152128"/>
          </a:xfrm>
        </p:spPr>
        <p:txBody>
          <a:bodyPr wrap="square" numCol="1" anchorCtr="0" compatLnSpc="1">
            <a:prstTxWarp prst="textNoShape">
              <a:avLst/>
            </a:prstTxWarp>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p>
        </p:txBody>
      </p:sp>
      <p:sp>
        <p:nvSpPr>
          <p:cNvPr id="217091" name="Rectangle 3"/>
          <p:cNvSpPr>
            <a:spLocks noGrp="1" noChangeArrowheads="1"/>
          </p:cNvSpPr>
          <p:nvPr>
            <p:ph idx="1"/>
          </p:nvPr>
        </p:nvSpPr>
        <p:spPr>
          <a:xfrm>
            <a:off x="24313" y="4547194"/>
            <a:ext cx="3818807" cy="2209800"/>
          </a:xfrm>
        </p:spPr>
        <p:txBody>
          <a:bodyPr wrap="square" numCol="1" anchor="t" anchorCtr="0" compatLnSpc="1">
            <a:prstTxWarp prst="textNoShape">
              <a:avLst/>
            </a:prstTxWarp>
            <a:normAutofit/>
          </a:bodyPr>
          <a:lstStyle/>
          <a:p>
            <a:pPr marL="342900" lvl="1" indent="-342900">
              <a:spcBef>
                <a:spcPts val="2000"/>
              </a:spcBef>
              <a:buClr>
                <a:schemeClr val="accent6">
                  <a:lumMod val="60000"/>
                  <a:lumOff val="40000"/>
                </a:schemeClr>
              </a:buClr>
              <a:buFont typeface="Wingdings" pitchFamily="-110" charset="2"/>
              <a:buChar char=""/>
              <a:defRPr/>
            </a:pPr>
            <a:r>
              <a:rPr lang="en-US" sz="2400" dirty="0"/>
              <a:t>For example, the two tables in Figure 5.4a are defined as follows:</a:t>
            </a: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pic>
        <p:nvPicPr>
          <p:cNvPr id="6" name="Picture 5" descr="f4.pdf"/>
          <p:cNvPicPr>
            <a:picLocks noChangeAspect="1"/>
          </p:cNvPicPr>
          <p:nvPr/>
        </p:nvPicPr>
        <p:blipFill rotWithShape="1">
          <a:blip r:embed="rId3">
            <a:extLst>
              <a:ext uri="{28A0092B-C50C-407E-A947-70E740481C1C}">
                <a14:useLocalDpi xmlns:a14="http://schemas.microsoft.com/office/drawing/2010/main" val="0"/>
              </a:ext>
            </a:extLst>
          </a:blip>
          <a:srcRect l="7781" t="17337" r="7569" b="53420"/>
          <a:stretch/>
        </p:blipFill>
        <p:spPr>
          <a:xfrm>
            <a:off x="3059832" y="1258283"/>
            <a:ext cx="6120680" cy="2736304"/>
          </a:xfrm>
          <a:prstGeom prst="rect">
            <a:avLst/>
          </a:prstGeom>
          <a:solidFill>
            <a:schemeClr val="tx1"/>
          </a:solidFill>
        </p:spPr>
      </p:pic>
      <p:pic>
        <p:nvPicPr>
          <p:cNvPr id="3" name="Picture 2"/>
          <p:cNvPicPr>
            <a:picLocks noChangeAspect="1"/>
          </p:cNvPicPr>
          <p:nvPr/>
        </p:nvPicPr>
        <p:blipFill>
          <a:blip r:embed="rId4"/>
          <a:stretch>
            <a:fillRect/>
          </a:stretch>
        </p:blipFill>
        <p:spPr>
          <a:xfrm>
            <a:off x="3989884" y="4189447"/>
            <a:ext cx="5190628" cy="2695616"/>
          </a:xfrm>
          <a:prstGeom prst="rect">
            <a:avLst/>
          </a:prstGeom>
        </p:spPr>
      </p:pic>
    </p:spTree>
    <p:extLst>
      <p:ext uri="{BB962C8B-B14F-4D97-AF65-F5344CB8AC3E}">
        <p14:creationId xmlns:p14="http://schemas.microsoft.com/office/powerpoint/2010/main" val="2396713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107504" y="268646"/>
            <a:ext cx="9144000" cy="1152128"/>
          </a:xfrm>
        </p:spPr>
        <p:txBody>
          <a:bodyPr wrap="square" numCol="1" anchorCtr="0" compatLnSpc="1">
            <a:prstTxWarp prst="textNoShape">
              <a:avLst/>
            </a:prstTxWarp>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p>
        </p:txBody>
      </p:sp>
      <p:sp>
        <p:nvSpPr>
          <p:cNvPr id="217091" name="Rectangle 3"/>
          <p:cNvSpPr>
            <a:spLocks noGrp="1" noChangeArrowheads="1"/>
          </p:cNvSpPr>
          <p:nvPr>
            <p:ph idx="1"/>
          </p:nvPr>
        </p:nvSpPr>
        <p:spPr>
          <a:xfrm>
            <a:off x="0" y="1916832"/>
            <a:ext cx="8370931" cy="1330078"/>
          </a:xfrm>
        </p:spPr>
        <p:txBody>
          <a:bodyPr wrap="square" numCol="1" anchor="t" anchorCtr="0" compatLnSpc="1">
            <a:prstTxWarp prst="textNoShape">
              <a:avLst/>
            </a:prstTxWarp>
            <a:normAutofit/>
          </a:bodyPr>
          <a:lstStyle/>
          <a:p>
            <a:r>
              <a:rPr lang="en-US" dirty="0"/>
              <a:t>The basic command for retrieving information is the SELECT statement.</a:t>
            </a:r>
          </a:p>
          <a:p>
            <a:r>
              <a:rPr lang="en-US" dirty="0"/>
              <a:t>Consider this example:</a:t>
            </a:r>
            <a:endParaRPr lang="en-US" sz="5400" dirty="0"/>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pic>
        <p:nvPicPr>
          <p:cNvPr id="5" name="Picture 4"/>
          <p:cNvPicPr>
            <a:picLocks noChangeAspect="1"/>
          </p:cNvPicPr>
          <p:nvPr/>
        </p:nvPicPr>
        <p:blipFill>
          <a:blip r:embed="rId3"/>
          <a:stretch>
            <a:fillRect/>
          </a:stretch>
        </p:blipFill>
        <p:spPr>
          <a:xfrm>
            <a:off x="1259632" y="3271115"/>
            <a:ext cx="6136783" cy="1910282"/>
          </a:xfrm>
          <a:prstGeom prst="rect">
            <a:avLst/>
          </a:prstGeom>
        </p:spPr>
      </p:pic>
      <p:sp>
        <p:nvSpPr>
          <p:cNvPr id="3" name="Rectangle 2"/>
          <p:cNvSpPr/>
          <p:nvPr/>
        </p:nvSpPr>
        <p:spPr>
          <a:xfrm>
            <a:off x="1619672" y="5589240"/>
            <a:ext cx="6984776" cy="646331"/>
          </a:xfrm>
          <a:prstGeom prst="rect">
            <a:avLst/>
          </a:prstGeom>
        </p:spPr>
        <p:txBody>
          <a:bodyPr wrap="square">
            <a:spAutoFit/>
          </a:bodyPr>
          <a:lstStyle/>
          <a:p>
            <a:r>
              <a:rPr lang="en-US" dirty="0"/>
              <a:t>This query returns the </a:t>
            </a:r>
            <a:r>
              <a:rPr lang="en-US" dirty="0" err="1"/>
              <a:t>Ename</a:t>
            </a:r>
            <a:r>
              <a:rPr lang="en-US" dirty="0"/>
              <a:t>, </a:t>
            </a:r>
            <a:r>
              <a:rPr lang="en-US" dirty="0" err="1"/>
              <a:t>Eid</a:t>
            </a:r>
            <a:r>
              <a:rPr lang="en-US" dirty="0"/>
              <a:t>, and </a:t>
            </a:r>
            <a:r>
              <a:rPr lang="en-US" dirty="0" err="1"/>
              <a:t>Ephone</a:t>
            </a:r>
            <a:r>
              <a:rPr lang="en-US" dirty="0"/>
              <a:t> fields from the Employee table for all employees assigned to department 15.</a:t>
            </a:r>
          </a:p>
        </p:txBody>
      </p:sp>
    </p:spTree>
    <p:extLst>
      <p:ext uri="{BB962C8B-B14F-4D97-AF65-F5344CB8AC3E}">
        <p14:creationId xmlns:p14="http://schemas.microsoft.com/office/powerpoint/2010/main" val="381854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xfrm>
            <a:off x="107504" y="268646"/>
            <a:ext cx="9144000" cy="1152128"/>
          </a:xfrm>
        </p:spPr>
        <p:txBody>
          <a:bodyPr wrap="square" numCol="1" anchorCtr="0" compatLnSpc="1">
            <a:prstTxWarp prst="textNoShape">
              <a:avLst/>
            </a:prstTxWarp>
            <a:normAutofit fontScale="90000"/>
          </a:bodyPr>
          <a:lstStyle/>
          <a:p>
            <a:pPr eaLnBrk="1" hangingPunct="1"/>
            <a:r>
              <a:rPr lang="en-US" dirty="0">
                <a:solidFill>
                  <a:schemeClr val="accent6">
                    <a:lumMod val="40000"/>
                    <a:lumOff val="60000"/>
                  </a:schemeClr>
                </a:solidFill>
              </a:rPr>
              <a:t>Structured Query Language </a:t>
            </a:r>
            <a:br>
              <a:rPr lang="en-US" dirty="0">
                <a:solidFill>
                  <a:schemeClr val="accent6">
                    <a:lumMod val="40000"/>
                    <a:lumOff val="60000"/>
                  </a:schemeClr>
                </a:solidFill>
              </a:rPr>
            </a:br>
            <a:r>
              <a:rPr lang="en-US" dirty="0">
                <a:solidFill>
                  <a:schemeClr val="accent6">
                    <a:lumMod val="40000"/>
                    <a:lumOff val="60000"/>
                  </a:schemeClr>
                </a:solidFill>
              </a:rPr>
              <a:t>(SQL)</a:t>
            </a:r>
          </a:p>
        </p:txBody>
      </p:sp>
      <p:sp>
        <p:nvSpPr>
          <p:cNvPr id="217091" name="Rectangle 3"/>
          <p:cNvSpPr>
            <a:spLocks noGrp="1" noChangeArrowheads="1"/>
          </p:cNvSpPr>
          <p:nvPr>
            <p:ph idx="1"/>
          </p:nvPr>
        </p:nvSpPr>
        <p:spPr>
          <a:xfrm>
            <a:off x="1" y="1916832"/>
            <a:ext cx="5327576" cy="1330078"/>
          </a:xfrm>
        </p:spPr>
        <p:txBody>
          <a:bodyPr wrap="square" numCol="1" anchor="t" anchorCtr="0" compatLnSpc="1">
            <a:prstTxWarp prst="textNoShape">
              <a:avLst/>
            </a:prstTxWarp>
            <a:normAutofit/>
          </a:bodyPr>
          <a:lstStyle/>
          <a:p>
            <a:r>
              <a:rPr lang="en-US" dirty="0"/>
              <a:t>The view in Figure 5.4b is created using the following SQL statement:</a:t>
            </a:r>
            <a:endParaRPr lang="en-US" sz="5400" dirty="0"/>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pic>
        <p:nvPicPr>
          <p:cNvPr id="12" name="Picture 11" descr="f4.pdf"/>
          <p:cNvPicPr>
            <a:picLocks noChangeAspect="1"/>
          </p:cNvPicPr>
          <p:nvPr/>
        </p:nvPicPr>
        <p:blipFill rotWithShape="1">
          <a:blip r:embed="rId3">
            <a:extLst>
              <a:ext uri="{28A0092B-C50C-407E-A947-70E740481C1C}">
                <a14:useLocalDpi xmlns:a14="http://schemas.microsoft.com/office/drawing/2010/main" val="0"/>
              </a:ext>
            </a:extLst>
          </a:blip>
          <a:srcRect l="19731" t="50427" r="27487" b="16482"/>
          <a:stretch/>
        </p:blipFill>
        <p:spPr>
          <a:xfrm>
            <a:off x="5327576" y="1556792"/>
            <a:ext cx="3816424" cy="3096344"/>
          </a:xfrm>
          <a:prstGeom prst="rect">
            <a:avLst/>
          </a:prstGeom>
          <a:solidFill>
            <a:schemeClr val="tx1"/>
          </a:solidFill>
        </p:spPr>
      </p:pic>
      <p:pic>
        <p:nvPicPr>
          <p:cNvPr id="8" name="Picture 7"/>
          <p:cNvPicPr>
            <a:picLocks noChangeAspect="1"/>
          </p:cNvPicPr>
          <p:nvPr/>
        </p:nvPicPr>
        <p:blipFill>
          <a:blip r:embed="rId4"/>
          <a:stretch>
            <a:fillRect/>
          </a:stretch>
        </p:blipFill>
        <p:spPr>
          <a:xfrm>
            <a:off x="159619" y="2960279"/>
            <a:ext cx="5008340" cy="989743"/>
          </a:xfrm>
          <a:prstGeom prst="rect">
            <a:avLst/>
          </a:prstGeom>
        </p:spPr>
      </p:pic>
      <p:sp>
        <p:nvSpPr>
          <p:cNvPr id="10" name="Rectangle 9"/>
          <p:cNvSpPr/>
          <p:nvPr/>
        </p:nvSpPr>
        <p:spPr>
          <a:xfrm>
            <a:off x="377788" y="4797152"/>
            <a:ext cx="6786499" cy="1200329"/>
          </a:xfrm>
          <a:prstGeom prst="rect">
            <a:avLst/>
          </a:prstGeom>
        </p:spPr>
        <p:txBody>
          <a:bodyPr wrap="square">
            <a:spAutoFit/>
          </a:bodyPr>
          <a:lstStyle/>
          <a:p>
            <a:r>
              <a:rPr lang="en-US" dirty="0">
                <a:latin typeface="TimesTenLTStd-Roman"/>
              </a:rPr>
              <a:t>The preceding are just a few examples of SQL functionality. </a:t>
            </a:r>
          </a:p>
          <a:p>
            <a:r>
              <a:rPr lang="en-US" dirty="0">
                <a:latin typeface="TimesTenLTStd-Roman"/>
              </a:rPr>
              <a:t>SQL statements can be used to create tables, insert and delete data in tables, create views, and retrieve data with query statements.</a:t>
            </a:r>
            <a:endParaRPr lang="en-US" dirty="0"/>
          </a:p>
        </p:txBody>
      </p:sp>
    </p:spTree>
    <p:extLst>
      <p:ext uri="{BB962C8B-B14F-4D97-AF65-F5344CB8AC3E}">
        <p14:creationId xmlns:p14="http://schemas.microsoft.com/office/powerpoint/2010/main" val="906986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816042"/>
          </a:xfrm>
        </p:spPr>
        <p:txBody>
          <a:bodyPr/>
          <a:lstStyle/>
          <a:p>
            <a:r>
              <a:rPr lang="en-US" sz="3600" b="1" dirty="0">
                <a:solidFill>
                  <a:schemeClr val="accent6">
                    <a:lumMod val="40000"/>
                    <a:lumOff val="60000"/>
                  </a:schemeClr>
                </a:solidFill>
              </a:rPr>
              <a:t>SQL Injection Attacks (</a:t>
            </a:r>
            <a:r>
              <a:rPr lang="en-US" sz="3600" b="1" dirty="0" err="1">
                <a:solidFill>
                  <a:schemeClr val="accent6">
                    <a:lumMod val="40000"/>
                    <a:lumOff val="60000"/>
                  </a:schemeClr>
                </a:solidFill>
              </a:rPr>
              <a:t>SQLi</a:t>
            </a:r>
            <a:r>
              <a:rPr lang="en-US" sz="3600" b="1" dirty="0">
                <a:solidFill>
                  <a:schemeClr val="accent6">
                    <a:lumMod val="40000"/>
                    <a:lumOff val="60000"/>
                  </a:schemeClr>
                </a:solidFill>
              </a:rPr>
              <a:t>)</a:t>
            </a:r>
          </a:p>
        </p:txBody>
      </p:sp>
      <p:sp>
        <p:nvSpPr>
          <p:cNvPr id="3" name="Content Placeholder 2"/>
          <p:cNvSpPr>
            <a:spLocks noGrp="1"/>
          </p:cNvSpPr>
          <p:nvPr>
            <p:ph sz="half" idx="1"/>
          </p:nvPr>
        </p:nvSpPr>
        <p:spPr>
          <a:xfrm>
            <a:off x="304800" y="1905000"/>
            <a:ext cx="4038600" cy="4525963"/>
          </a:xfrm>
        </p:spPr>
        <p:txBody>
          <a:bodyPr>
            <a:normAutofit/>
          </a:bodyPr>
          <a:lstStyle/>
          <a:p>
            <a:pPr>
              <a:buClr>
                <a:schemeClr val="accent6">
                  <a:lumMod val="60000"/>
                  <a:lumOff val="40000"/>
                </a:schemeClr>
              </a:buClr>
              <a:buSzPct val="180000"/>
            </a:pPr>
            <a:r>
              <a:rPr lang="en-US" dirty="0"/>
              <a:t>One of the most prevalent and dangerous network-based security threats</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Designed to exploit the nature of Web application pages</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Sends malicious SQL commands to the database server</a:t>
            </a:r>
          </a:p>
          <a:p>
            <a:pPr>
              <a:buNone/>
            </a:pPr>
            <a:endParaRPr lang="en-US" dirty="0"/>
          </a:p>
          <a:p>
            <a:endParaRPr lang="en-US" dirty="0"/>
          </a:p>
        </p:txBody>
      </p:sp>
      <p:sp>
        <p:nvSpPr>
          <p:cNvPr id="4" name="Content Placeholder 3"/>
          <p:cNvSpPr>
            <a:spLocks noGrp="1"/>
          </p:cNvSpPr>
          <p:nvPr>
            <p:ph sz="half" idx="2"/>
          </p:nvPr>
        </p:nvSpPr>
        <p:spPr>
          <a:xfrm>
            <a:off x="4800600" y="1981200"/>
            <a:ext cx="4041648" cy="4526280"/>
          </a:xfrm>
        </p:spPr>
        <p:txBody>
          <a:bodyPr>
            <a:normAutofit/>
          </a:bodyPr>
          <a:lstStyle/>
          <a:p>
            <a:pPr>
              <a:buClr>
                <a:schemeClr val="accent6">
                  <a:lumMod val="60000"/>
                  <a:lumOff val="40000"/>
                </a:schemeClr>
              </a:buClr>
              <a:buSzPct val="180000"/>
            </a:pPr>
            <a:r>
              <a:rPr lang="en-US" dirty="0"/>
              <a:t>Most common attack goal is bulk extraction of data</a:t>
            </a:r>
          </a:p>
          <a:p>
            <a:pPr>
              <a:buClr>
                <a:schemeClr val="accent6">
                  <a:lumMod val="60000"/>
                  <a:lumOff val="40000"/>
                </a:schemeClr>
              </a:buClr>
              <a:buSzPct val="180000"/>
            </a:pPr>
            <a:endParaRPr lang="en-US" dirty="0"/>
          </a:p>
          <a:p>
            <a:pPr>
              <a:buClr>
                <a:schemeClr val="accent6">
                  <a:lumMod val="60000"/>
                  <a:lumOff val="40000"/>
                </a:schemeClr>
              </a:buClr>
              <a:buSzPct val="180000"/>
            </a:pPr>
            <a:r>
              <a:rPr lang="en-US" dirty="0"/>
              <a:t>Depending on the environment SQL injection can also be exploited to: </a:t>
            </a:r>
          </a:p>
          <a:p>
            <a:pPr lvl="1">
              <a:buClr>
                <a:schemeClr val="accent6">
                  <a:lumMod val="60000"/>
                  <a:lumOff val="40000"/>
                </a:schemeClr>
              </a:buClr>
              <a:buSzPct val="100000"/>
            </a:pPr>
            <a:r>
              <a:rPr lang="en-US" dirty="0"/>
              <a:t>Modify or delete data</a:t>
            </a:r>
          </a:p>
          <a:p>
            <a:pPr lvl="1">
              <a:buClr>
                <a:schemeClr val="accent6">
                  <a:lumMod val="60000"/>
                  <a:lumOff val="40000"/>
                </a:schemeClr>
              </a:buClr>
              <a:buSzPct val="100000"/>
            </a:pPr>
            <a:r>
              <a:rPr lang="en-US" dirty="0"/>
              <a:t>Execute arbitrary operating system commands</a:t>
            </a:r>
          </a:p>
          <a:p>
            <a:pPr lvl="1">
              <a:buClr>
                <a:schemeClr val="accent6">
                  <a:lumMod val="60000"/>
                  <a:lumOff val="40000"/>
                </a:schemeClr>
              </a:buClr>
              <a:buSzPct val="100000"/>
            </a:pPr>
            <a:r>
              <a:rPr lang="en-US" dirty="0"/>
              <a:t>Launch denial-of-service (</a:t>
            </a:r>
            <a:r>
              <a:rPr lang="en-US" dirty="0" err="1"/>
              <a:t>DoS</a:t>
            </a:r>
            <a:r>
              <a:rPr lang="en-US" dirty="0"/>
              <a:t>) attacks</a:t>
            </a:r>
          </a:p>
          <a:p>
            <a:endParaRPr lang="en-US" dirty="0"/>
          </a:p>
        </p:txBody>
      </p:sp>
      <p:sp>
        <p:nvSpPr>
          <p:cNvPr id="5" name="Slide Number Placeholder 4"/>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Tree>
    <p:extLst>
      <p:ext uri="{BB962C8B-B14F-4D97-AF65-F5344CB8AC3E}">
        <p14:creationId xmlns:p14="http://schemas.microsoft.com/office/powerpoint/2010/main" val="1197363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888050"/>
          </a:xfrm>
        </p:spPr>
        <p:txBody>
          <a:bodyPr/>
          <a:lstStyle/>
          <a:p>
            <a:r>
              <a:rPr lang="en-US" b="1" dirty="0"/>
              <a:t>A Typical </a:t>
            </a:r>
            <a:r>
              <a:rPr lang="en-US" b="1" dirty="0" err="1"/>
              <a:t>SQLi</a:t>
            </a:r>
            <a:r>
              <a:rPr lang="en-US" b="1" dirty="0"/>
              <a:t> Attack</a:t>
            </a:r>
            <a:endParaRPr lang="en-US" dirty="0"/>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pic>
        <p:nvPicPr>
          <p:cNvPr id="5" name="Picture 4"/>
          <p:cNvPicPr>
            <a:picLocks noChangeAspect="1"/>
          </p:cNvPicPr>
          <p:nvPr/>
        </p:nvPicPr>
        <p:blipFill>
          <a:blip r:embed="rId2"/>
          <a:stretch>
            <a:fillRect/>
          </a:stretch>
        </p:blipFill>
        <p:spPr>
          <a:xfrm>
            <a:off x="32374" y="1556792"/>
            <a:ext cx="9111626" cy="4646670"/>
          </a:xfrm>
          <a:prstGeom prst="rect">
            <a:avLst/>
          </a:prstGeom>
        </p:spPr>
      </p:pic>
    </p:spTree>
    <p:extLst>
      <p:ext uri="{BB962C8B-B14F-4D97-AF65-F5344CB8AC3E}">
        <p14:creationId xmlns:p14="http://schemas.microsoft.com/office/powerpoint/2010/main" val="415256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9051"/>
          <a:stretch/>
        </p:blipFill>
        <p:spPr>
          <a:xfrm>
            <a:off x="1537151" y="188640"/>
            <a:ext cx="5843161" cy="6669360"/>
          </a:xfrm>
          <a:prstGeom prst="rect">
            <a:avLst/>
          </a:prstGeom>
          <a:solidFill>
            <a:schemeClr val="tx1"/>
          </a:solidFill>
        </p:spPr>
      </p:pic>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extLst>
      <p:ext uri="{BB962C8B-B14F-4D97-AF65-F5344CB8AC3E}">
        <p14:creationId xmlns:p14="http://schemas.microsoft.com/office/powerpoint/2010/main" val="2133699053"/>
      </p:ext>
    </p:extLst>
  </p:cSld>
  <p:clrMapOvr>
    <a:masterClrMapping/>
  </p:clrMapOvr>
  <p:transition spd="slow">
    <p:strips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8229600" cy="1600200"/>
          </a:xfrm>
        </p:spPr>
        <p:txBody>
          <a:bodyPr/>
          <a:lstStyle/>
          <a:p>
            <a:r>
              <a:rPr lang="en-US" dirty="0">
                <a:solidFill>
                  <a:schemeClr val="accent6">
                    <a:lumMod val="40000"/>
                    <a:lumOff val="60000"/>
                  </a:schemeClr>
                </a:solidFill>
              </a:rPr>
              <a:t>Injection Technique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3315810"/>
              </p:ext>
            </p:extLst>
          </p:nvPr>
        </p:nvGraphicFramePr>
        <p:xfrm>
          <a:off x="609600" y="1905000"/>
          <a:ext cx="8229600"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extLst>
      <p:ext uri="{BB962C8B-B14F-4D97-AF65-F5344CB8AC3E}">
        <p14:creationId xmlns:p14="http://schemas.microsoft.com/office/powerpoint/2010/main" val="2831346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800"/>
          <a:stretch/>
        </p:blipFill>
        <p:spPr>
          <a:xfrm>
            <a:off x="0" y="0"/>
            <a:ext cx="5954233" cy="6858000"/>
          </a:xfrm>
          <a:prstGeom prst="rect">
            <a:avLst/>
          </a:prstGeom>
        </p:spPr>
      </p:pic>
      <p:pic>
        <p:nvPicPr>
          <p:cNvPr id="6" name="Picture 5"/>
          <p:cNvPicPr>
            <a:picLocks noChangeAspect="1"/>
          </p:cNvPicPr>
          <p:nvPr/>
        </p:nvPicPr>
        <p:blipFill rotWithShape="1">
          <a:blip r:embed="rId4"/>
          <a:srcRect l="2597" t="2635" r="6486" b="2521"/>
          <a:stretch/>
        </p:blipFill>
        <p:spPr>
          <a:xfrm>
            <a:off x="4663502" y="2060848"/>
            <a:ext cx="4480498" cy="2304256"/>
          </a:xfrm>
          <a:prstGeom prst="rect">
            <a:avLst/>
          </a:prstGeom>
        </p:spPr>
      </p:pic>
      <p:sp>
        <p:nvSpPr>
          <p:cNvPr id="7" name="Slide Number Placeholder 6"/>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a:t>
            </a:fld>
            <a:endParaRPr lang="en-US" dirty="0">
              <a:solidFill>
                <a:prstClr val="white">
                  <a:lumMod val="65000"/>
                  <a:lumOff val="35000"/>
                </a:prstClr>
              </a:solidFill>
            </a:endParaRPr>
          </a:p>
        </p:txBody>
      </p:sp>
    </p:spTree>
    <p:extLst>
      <p:ext uri="{BB962C8B-B14F-4D97-AF65-F5344CB8AC3E}">
        <p14:creationId xmlns:p14="http://schemas.microsoft.com/office/powerpoint/2010/main" val="3785870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907" y="147252"/>
            <a:ext cx="8229600" cy="926466"/>
          </a:xfrm>
        </p:spPr>
        <p:txBody>
          <a:bodyPr/>
          <a:lstStyle/>
          <a:p>
            <a:r>
              <a:rPr lang="en-US" dirty="0">
                <a:solidFill>
                  <a:schemeClr val="accent6">
                    <a:lumMod val="40000"/>
                    <a:lumOff val="60000"/>
                  </a:schemeClr>
                </a:solidFill>
              </a:rPr>
              <a:t>Injection Technique</a:t>
            </a:r>
          </a:p>
        </p:txBody>
      </p:sp>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pic>
        <p:nvPicPr>
          <p:cNvPr id="8" name="Picture 7"/>
          <p:cNvPicPr>
            <a:picLocks noChangeAspect="1"/>
          </p:cNvPicPr>
          <p:nvPr/>
        </p:nvPicPr>
        <p:blipFill>
          <a:blip r:embed="rId3"/>
          <a:stretch>
            <a:fillRect/>
          </a:stretch>
        </p:blipFill>
        <p:spPr>
          <a:xfrm>
            <a:off x="482228" y="2818302"/>
            <a:ext cx="7128792" cy="4064421"/>
          </a:xfrm>
          <a:prstGeom prst="rect">
            <a:avLst/>
          </a:prstGeom>
        </p:spPr>
      </p:pic>
      <p:pic>
        <p:nvPicPr>
          <p:cNvPr id="9" name="Picture 8"/>
          <p:cNvPicPr>
            <a:picLocks noChangeAspect="1"/>
          </p:cNvPicPr>
          <p:nvPr/>
        </p:nvPicPr>
        <p:blipFill>
          <a:blip r:embed="rId4"/>
          <a:stretch>
            <a:fillRect/>
          </a:stretch>
        </p:blipFill>
        <p:spPr>
          <a:xfrm>
            <a:off x="482228" y="1063423"/>
            <a:ext cx="6552728" cy="1633461"/>
          </a:xfrm>
          <a:prstGeom prst="rect">
            <a:avLst/>
          </a:prstGeom>
        </p:spPr>
      </p:pic>
    </p:spTree>
    <p:extLst>
      <p:ext uri="{BB962C8B-B14F-4D97-AF65-F5344CB8AC3E}">
        <p14:creationId xmlns:p14="http://schemas.microsoft.com/office/powerpoint/2010/main" val="2033654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5736"/>
            <a:ext cx="8229600" cy="126876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Attack Avenues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3785888"/>
              </p:ext>
            </p:extLst>
          </p:nvPr>
        </p:nvGraphicFramePr>
        <p:xfrm>
          <a:off x="457200" y="1412776"/>
          <a:ext cx="8507288"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2322378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5736"/>
            <a:ext cx="8229600" cy="126876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Attack Avenues</a:t>
            </a:r>
          </a:p>
        </p:txBody>
      </p:sp>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
        <p:nvSpPr>
          <p:cNvPr id="5" name="Content Placeholder 4"/>
          <p:cNvSpPr>
            <a:spLocks noGrp="1"/>
          </p:cNvSpPr>
          <p:nvPr>
            <p:ph idx="1"/>
          </p:nvPr>
        </p:nvSpPr>
        <p:spPr>
          <a:xfrm>
            <a:off x="107504" y="1412776"/>
            <a:ext cx="8856984" cy="5256584"/>
          </a:xfrm>
        </p:spPr>
        <p:txBody>
          <a:bodyPr>
            <a:normAutofit fontScale="92500" lnSpcReduction="20000"/>
          </a:bodyPr>
          <a:lstStyle/>
          <a:p>
            <a:pPr algn="just"/>
            <a:r>
              <a:rPr lang="en-US" b="1" dirty="0"/>
              <a:t>User input: </a:t>
            </a:r>
            <a:r>
              <a:rPr lang="en-US" dirty="0"/>
              <a:t>In this case, attackers inject SQL commands by providing suitably crafted user input. A Web application can read user input in several ways based on the environment in which the application is deployed. In most </a:t>
            </a:r>
            <a:r>
              <a:rPr lang="en-US" dirty="0" err="1"/>
              <a:t>SQLi</a:t>
            </a:r>
            <a:r>
              <a:rPr lang="en-US" dirty="0"/>
              <a:t> attacks that target Web applications, user input typically comes from form submissions that are sent to the Web application via HTTP GET or POST requests. Web applications are generally able to access the user input contained in these requests as they would access any other variable in the environment.</a:t>
            </a:r>
          </a:p>
          <a:p>
            <a:pPr algn="just"/>
            <a:endParaRPr lang="en-US" dirty="0"/>
          </a:p>
          <a:p>
            <a:pPr algn="just"/>
            <a:r>
              <a:rPr lang="en-US" b="1" dirty="0"/>
              <a:t>Server variables: </a:t>
            </a:r>
            <a:r>
              <a:rPr lang="en-US" dirty="0"/>
              <a:t>Server variables are a collection of variables that contain HTTP headers, network protocol headers, and environmental variables. Web applications use these server variables in a variety of ways, such as logging usage statistics and identifying browsing trends. If these variables are logged to a database without sanitization, this could create an SQL injection vulnerability. Because attackers can forge the values that are placed in HTTP and network headers, they can exploit this vulnerability by placing data directly into the headers. When the query to log the server variable is issued to the database, the attack in the forged header is then triggered.</a:t>
            </a:r>
          </a:p>
        </p:txBody>
      </p:sp>
    </p:spTree>
    <p:extLst>
      <p:ext uri="{BB962C8B-B14F-4D97-AF65-F5344CB8AC3E}">
        <p14:creationId xmlns:p14="http://schemas.microsoft.com/office/powerpoint/2010/main" val="267393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5736"/>
            <a:ext cx="8229600" cy="126876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Attack Avenues</a:t>
            </a:r>
          </a:p>
        </p:txBody>
      </p:sp>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
        <p:nvSpPr>
          <p:cNvPr id="5" name="Content Placeholder 4"/>
          <p:cNvSpPr>
            <a:spLocks noGrp="1"/>
          </p:cNvSpPr>
          <p:nvPr>
            <p:ph idx="1"/>
          </p:nvPr>
        </p:nvSpPr>
        <p:spPr>
          <a:xfrm>
            <a:off x="107504" y="1412776"/>
            <a:ext cx="8856984" cy="5256584"/>
          </a:xfrm>
        </p:spPr>
        <p:txBody>
          <a:bodyPr>
            <a:normAutofit fontScale="92500" lnSpcReduction="20000"/>
          </a:bodyPr>
          <a:lstStyle/>
          <a:p>
            <a:pPr algn="just"/>
            <a:r>
              <a:rPr lang="en-US" b="1" dirty="0"/>
              <a:t>Second-order injection: </a:t>
            </a:r>
            <a:r>
              <a:rPr lang="en-US" dirty="0"/>
              <a:t>Second-order injection occurs when incomplete prevention mechanisms against SQL injection attacks are in place. In second-order injection, a malicious user could rely on data already present in the system or database to trigger an SQL injection attack, so when the attack occurs, the input that modifies the query to cause an attack does not come from the user, but from within the system itself.</a:t>
            </a:r>
          </a:p>
          <a:p>
            <a:pPr marL="0" indent="0" algn="just">
              <a:buNone/>
            </a:pPr>
            <a:endParaRPr lang="en-US" dirty="0"/>
          </a:p>
          <a:p>
            <a:pPr algn="just"/>
            <a:r>
              <a:rPr lang="en-US" b="1" dirty="0"/>
              <a:t>Cookies: </a:t>
            </a:r>
            <a:r>
              <a:rPr lang="en-US" dirty="0"/>
              <a:t>When a client returns to a Web application, cookies can be used to restore the client’s state information. Because the client has control over cookies, an attacker could alter cookies such that when the application server builds an SQL query based on the cookie’s content, the structure and function of the query is modified.</a:t>
            </a:r>
          </a:p>
          <a:p>
            <a:pPr algn="just"/>
            <a:endParaRPr lang="en-US" dirty="0"/>
          </a:p>
          <a:p>
            <a:pPr algn="just"/>
            <a:r>
              <a:rPr lang="en-US" b="1" dirty="0"/>
              <a:t>Physical user input: </a:t>
            </a:r>
            <a:r>
              <a:rPr lang="en-US" dirty="0"/>
              <a:t>SQL injection is possible by supplying user input that constructs an attack outside the realm of Web requests. This user-input could take the form of conventional barcodes, RFID tags, or even paper forms which are scanned using</a:t>
            </a:r>
          </a:p>
        </p:txBody>
      </p:sp>
    </p:spTree>
    <p:extLst>
      <p:ext uri="{BB962C8B-B14F-4D97-AF65-F5344CB8AC3E}">
        <p14:creationId xmlns:p14="http://schemas.microsoft.com/office/powerpoint/2010/main" val="655170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5" y="247381"/>
            <a:ext cx="7910534" cy="816042"/>
          </a:xfrm>
        </p:spPr>
        <p:txBody>
          <a:bodyPr/>
          <a:lstStyle/>
          <a:p>
            <a:r>
              <a:rPr lang="en-US" b="1" dirty="0"/>
              <a:t>Types of SQL injection attacks</a:t>
            </a:r>
            <a:br>
              <a:rPr lang="en-US" b="1" dirty="0"/>
            </a:br>
            <a:endParaRPr lang="en-US" dirty="0"/>
          </a:p>
        </p:txBody>
      </p:sp>
      <p:sp>
        <p:nvSpPr>
          <p:cNvPr id="3" name="Content Placeholder 2"/>
          <p:cNvSpPr>
            <a:spLocks noGrp="1"/>
          </p:cNvSpPr>
          <p:nvPr>
            <p:ph idx="1"/>
          </p:nvPr>
        </p:nvSpPr>
        <p:spPr>
          <a:xfrm>
            <a:off x="467544" y="1556793"/>
            <a:ext cx="8352928" cy="4680519"/>
          </a:xfrm>
        </p:spPr>
        <p:txBody>
          <a:bodyPr/>
          <a:lstStyle/>
          <a:p>
            <a:r>
              <a:rPr lang="en-US" dirty="0"/>
              <a:t>There are three broad categories to classify SQL injections, depending on the methods they use to gain access to back-end data and the extent of the potential damage they can cause:</a:t>
            </a:r>
          </a:p>
          <a:p>
            <a:pPr lvl="1"/>
            <a:r>
              <a:rPr lang="en-US" b="1" dirty="0" err="1"/>
              <a:t>Inband</a:t>
            </a:r>
            <a:endParaRPr lang="en-US" b="1" dirty="0"/>
          </a:p>
          <a:p>
            <a:pPr lvl="1"/>
            <a:r>
              <a:rPr lang="en-US" b="1" dirty="0"/>
              <a:t>Inferential </a:t>
            </a:r>
            <a:r>
              <a:rPr lang="en-US" b="1" dirty="0" err="1"/>
              <a:t>SQLi</a:t>
            </a:r>
            <a:r>
              <a:rPr lang="en-US" b="1" dirty="0"/>
              <a:t> (Blind </a:t>
            </a:r>
            <a:r>
              <a:rPr lang="en-US" b="1" dirty="0" err="1"/>
              <a:t>SQLi</a:t>
            </a:r>
            <a:r>
              <a:rPr lang="en-US" b="1" dirty="0"/>
              <a:t>)</a:t>
            </a:r>
          </a:p>
          <a:p>
            <a:pPr lvl="1"/>
            <a:r>
              <a:rPr lang="en-US" b="1" dirty="0"/>
              <a:t>Out-of-band</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Tree>
    <p:extLst>
      <p:ext uri="{BB962C8B-B14F-4D97-AF65-F5344CB8AC3E}">
        <p14:creationId xmlns:p14="http://schemas.microsoft.com/office/powerpoint/2010/main" val="2277764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5" y="247381"/>
            <a:ext cx="7910534" cy="816042"/>
          </a:xfrm>
        </p:spPr>
        <p:txBody>
          <a:bodyPr/>
          <a:lstStyle/>
          <a:p>
            <a:r>
              <a:rPr lang="en-US" b="1" dirty="0"/>
              <a:t>Types of SQL injection attacks</a:t>
            </a:r>
            <a:br>
              <a:rPr lang="en-US" b="1" dirty="0"/>
            </a:br>
            <a:endParaRPr lang="en-US" dirty="0"/>
          </a:p>
        </p:txBody>
      </p:sp>
      <p:sp>
        <p:nvSpPr>
          <p:cNvPr id="3" name="Content Placeholder 2"/>
          <p:cNvSpPr>
            <a:spLocks noGrp="1"/>
          </p:cNvSpPr>
          <p:nvPr>
            <p:ph idx="1"/>
          </p:nvPr>
        </p:nvSpPr>
        <p:spPr>
          <a:xfrm>
            <a:off x="251520" y="1268760"/>
            <a:ext cx="8712968" cy="5301207"/>
          </a:xfrm>
        </p:spPr>
        <p:txBody>
          <a:bodyPr>
            <a:normAutofit/>
          </a:bodyPr>
          <a:lstStyle/>
          <a:p>
            <a:pPr algn="just"/>
            <a:r>
              <a:rPr lang="en-US" b="1" dirty="0" err="1"/>
              <a:t>Inband</a:t>
            </a:r>
            <a:r>
              <a:rPr lang="en-US" b="1" dirty="0"/>
              <a:t>:</a:t>
            </a:r>
          </a:p>
          <a:p>
            <a:pPr lvl="1" algn="just"/>
            <a:r>
              <a:rPr lang="en-US" dirty="0"/>
              <a:t>An </a:t>
            </a:r>
            <a:r>
              <a:rPr lang="en-US" b="1" dirty="0" err="1"/>
              <a:t>inband</a:t>
            </a:r>
            <a:r>
              <a:rPr lang="en-US" b="1" dirty="0"/>
              <a:t> attack </a:t>
            </a:r>
            <a:r>
              <a:rPr lang="en-US" dirty="0"/>
              <a:t>uses the same communication channel for injecting SQL code and retrieving results. The retrieved data are presented directly in the application webpage.</a:t>
            </a:r>
          </a:p>
          <a:p>
            <a:pPr marL="457207" lvl="1" indent="0" algn="just">
              <a:buNone/>
            </a:pPr>
            <a:endParaRPr lang="en-US" dirty="0"/>
          </a:p>
          <a:p>
            <a:pPr algn="just"/>
            <a:r>
              <a:rPr lang="en-US" b="1" dirty="0"/>
              <a:t>Inferential attack:</a:t>
            </a:r>
            <a:endParaRPr lang="en-US" dirty="0"/>
          </a:p>
          <a:p>
            <a:pPr lvl="1" algn="just"/>
            <a:r>
              <a:rPr lang="en-US" dirty="0"/>
              <a:t>There is no actual transfer of data, but the attacker is able to reconstruct the information by sending particular requests and observing the resulting behavior of the website/database server.</a:t>
            </a:r>
          </a:p>
          <a:p>
            <a:pPr lvl="1" algn="just"/>
            <a:endParaRPr lang="en-US" b="1" dirty="0"/>
          </a:p>
          <a:p>
            <a:pPr algn="just"/>
            <a:r>
              <a:rPr lang="en-US" b="1" dirty="0"/>
              <a:t>Out-of-band attack</a:t>
            </a:r>
            <a:r>
              <a:rPr lang="en-US" dirty="0"/>
              <a:t>:</a:t>
            </a:r>
          </a:p>
          <a:p>
            <a:pPr lvl="1" algn="just"/>
            <a:r>
              <a:rPr lang="en-US" dirty="0"/>
              <a:t>In an </a:t>
            </a:r>
            <a:r>
              <a:rPr lang="en-US" b="1" dirty="0"/>
              <a:t>out-of-band attack</a:t>
            </a:r>
            <a:r>
              <a:rPr lang="en-US" dirty="0"/>
              <a:t>, data are retrieved using a different channel (e.g., an e-mail with the results of the query is generated and sent to the tester). This can be used when there are limitations on information retrieval, but outbound connectivity from the database server is lax.</a:t>
            </a:r>
            <a:endParaRPr lang="en-US" b="1" dirty="0"/>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extLst>
      <p:ext uri="{BB962C8B-B14F-4D97-AF65-F5344CB8AC3E}">
        <p14:creationId xmlns:p14="http://schemas.microsoft.com/office/powerpoint/2010/main" val="1830514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1440"/>
            <a:ext cx="8229600" cy="1268760"/>
          </a:xfrm>
        </p:spPr>
        <p:txBody>
          <a:bodyPr/>
          <a:lstStyle/>
          <a:p>
            <a:r>
              <a:rPr lang="en-US" dirty="0" err="1">
                <a:solidFill>
                  <a:schemeClr val="accent6">
                    <a:lumMod val="40000"/>
                    <a:lumOff val="60000"/>
                  </a:schemeClr>
                </a:solidFill>
              </a:rPr>
              <a:t>Inband</a:t>
            </a:r>
            <a:r>
              <a:rPr lang="en-US" dirty="0">
                <a:solidFill>
                  <a:schemeClr val="accent6">
                    <a:lumMod val="40000"/>
                    <a:lumOff val="60000"/>
                  </a:schemeClr>
                </a:solidFill>
              </a:rPr>
              <a:t> Attacks</a:t>
            </a:r>
          </a:p>
        </p:txBody>
      </p:sp>
      <p:sp>
        <p:nvSpPr>
          <p:cNvPr id="3" name="Content Placeholder 2"/>
          <p:cNvSpPr>
            <a:spLocks noGrp="1"/>
          </p:cNvSpPr>
          <p:nvPr>
            <p:ph idx="1"/>
          </p:nvPr>
        </p:nvSpPr>
        <p:spPr>
          <a:xfrm>
            <a:off x="457200" y="1600200"/>
            <a:ext cx="8229600" cy="1600200"/>
          </a:xfrm>
        </p:spPr>
        <p:txBody>
          <a:bodyPr>
            <a:normAutofit/>
          </a:bodyPr>
          <a:lstStyle/>
          <a:p>
            <a:pPr>
              <a:buClr>
                <a:schemeClr val="accent6">
                  <a:lumMod val="60000"/>
                  <a:lumOff val="40000"/>
                </a:schemeClr>
              </a:buClr>
            </a:pPr>
            <a:r>
              <a:rPr lang="en-US" dirty="0" err="1"/>
              <a:t>Inband</a:t>
            </a:r>
            <a:r>
              <a:rPr lang="en-US" dirty="0"/>
              <a:t> attack types include the following:</a:t>
            </a:r>
            <a:endParaRPr lang="en-US" sz="2000" dirty="0"/>
          </a:p>
        </p:txBody>
      </p:sp>
      <p:graphicFrame>
        <p:nvGraphicFramePr>
          <p:cNvPr id="4" name="Diagram 3"/>
          <p:cNvGraphicFramePr/>
          <p:nvPr>
            <p:extLst>
              <p:ext uri="{D42A27DB-BD31-4B8C-83A1-F6EECF244321}">
                <p14:modId xmlns:p14="http://schemas.microsoft.com/office/powerpoint/2010/main" val="802585124"/>
              </p:ext>
            </p:extLst>
          </p:nvPr>
        </p:nvGraphicFramePr>
        <p:xfrm>
          <a:off x="609600" y="2400300"/>
          <a:ext cx="7924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extLst>
      <p:ext uri="{BB962C8B-B14F-4D97-AF65-F5344CB8AC3E}">
        <p14:creationId xmlns:p14="http://schemas.microsoft.com/office/powerpoint/2010/main" val="484428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1440"/>
            <a:ext cx="8229600" cy="1268760"/>
          </a:xfrm>
        </p:spPr>
        <p:txBody>
          <a:bodyPr/>
          <a:lstStyle/>
          <a:p>
            <a:r>
              <a:rPr lang="en-US" dirty="0" err="1">
                <a:solidFill>
                  <a:schemeClr val="accent6">
                    <a:lumMod val="40000"/>
                    <a:lumOff val="60000"/>
                  </a:schemeClr>
                </a:solidFill>
              </a:rPr>
              <a:t>Inband</a:t>
            </a:r>
            <a:r>
              <a:rPr lang="en-US" dirty="0">
                <a:solidFill>
                  <a:schemeClr val="accent6">
                    <a:lumMod val="40000"/>
                    <a:lumOff val="60000"/>
                  </a:schemeClr>
                </a:solidFill>
              </a:rPr>
              <a:t> Attacks</a:t>
            </a:r>
          </a:p>
        </p:txBody>
      </p:sp>
      <p:sp>
        <p:nvSpPr>
          <p:cNvPr id="3" name="Content Placeholder 2"/>
          <p:cNvSpPr>
            <a:spLocks noGrp="1"/>
          </p:cNvSpPr>
          <p:nvPr>
            <p:ph idx="1"/>
          </p:nvPr>
        </p:nvSpPr>
        <p:spPr>
          <a:xfrm>
            <a:off x="34480" y="1340768"/>
            <a:ext cx="9109520" cy="5517232"/>
          </a:xfrm>
        </p:spPr>
        <p:txBody>
          <a:bodyPr>
            <a:normAutofit fontScale="92500" lnSpcReduction="10000"/>
          </a:bodyPr>
          <a:lstStyle/>
          <a:p>
            <a:pPr>
              <a:buClr>
                <a:schemeClr val="accent6">
                  <a:lumMod val="60000"/>
                  <a:lumOff val="40000"/>
                </a:schemeClr>
              </a:buClr>
            </a:pPr>
            <a:r>
              <a:rPr lang="en-US" b="1" dirty="0"/>
              <a:t>Tautologies: </a:t>
            </a:r>
          </a:p>
          <a:p>
            <a:pPr lvl="1" algn="just">
              <a:buClr>
                <a:schemeClr val="accent6">
                  <a:lumMod val="60000"/>
                  <a:lumOff val="40000"/>
                </a:schemeClr>
              </a:buClr>
            </a:pPr>
            <a:r>
              <a:rPr lang="en-US" b="1" dirty="0"/>
              <a:t>Attack Intent: </a:t>
            </a:r>
            <a:r>
              <a:rPr lang="en-US" dirty="0"/>
              <a:t>Identifying injectable parameters bypassing authentication, extracting data. </a:t>
            </a:r>
          </a:p>
          <a:p>
            <a:pPr lvl="1" algn="just">
              <a:buClr>
                <a:schemeClr val="accent6">
                  <a:lumMod val="60000"/>
                  <a:lumOff val="40000"/>
                </a:schemeClr>
              </a:buClr>
            </a:pPr>
            <a:r>
              <a:rPr lang="en-US" b="1" dirty="0"/>
              <a:t>Description: </a:t>
            </a:r>
            <a:r>
              <a:rPr lang="en-US" dirty="0"/>
              <a:t>In this type of attack, a code is injected into the input fields of the web application and one or more conditional statements are executed that are always true when executed. </a:t>
            </a:r>
          </a:p>
          <a:p>
            <a:pPr lvl="2" algn="just">
              <a:buClr>
                <a:schemeClr val="accent6">
                  <a:lumMod val="60000"/>
                  <a:lumOff val="40000"/>
                </a:schemeClr>
              </a:buClr>
            </a:pPr>
            <a:r>
              <a:rPr lang="en-US" dirty="0"/>
              <a:t>This is one of the most widely and commonly </a:t>
            </a:r>
            <a:r>
              <a:rPr lang="en-US" b="1" dirty="0"/>
              <a:t>used method to bypass authentication and data extraction</a:t>
            </a:r>
            <a:r>
              <a:rPr lang="en-US" dirty="0"/>
              <a:t>. If the attack was performed successfully, it returns a set of record, or a result if some action is performed.</a:t>
            </a:r>
          </a:p>
          <a:p>
            <a:pPr lvl="1" algn="just">
              <a:buClr>
                <a:schemeClr val="accent6">
                  <a:lumMod val="60000"/>
                  <a:lumOff val="40000"/>
                </a:schemeClr>
              </a:buClr>
            </a:pPr>
            <a:r>
              <a:rPr lang="en-US" b="1" dirty="0"/>
              <a:t>Example: </a:t>
            </a:r>
          </a:p>
          <a:p>
            <a:pPr lvl="2" algn="just">
              <a:buClr>
                <a:schemeClr val="accent6">
                  <a:lumMod val="60000"/>
                  <a:lumOff val="40000"/>
                </a:schemeClr>
              </a:buClr>
            </a:pPr>
            <a:r>
              <a:rPr lang="en-US" b="1" dirty="0">
                <a:solidFill>
                  <a:srgbClr val="FFC000"/>
                </a:solidFill>
              </a:rPr>
              <a:t>The query for login is: SELECT * FROM </a:t>
            </a:r>
            <a:r>
              <a:rPr lang="en-US" b="1" dirty="0" err="1">
                <a:solidFill>
                  <a:srgbClr val="FFC000"/>
                </a:solidFill>
              </a:rPr>
              <a:t>user_info</a:t>
            </a:r>
            <a:r>
              <a:rPr lang="en-US" b="1" dirty="0">
                <a:solidFill>
                  <a:srgbClr val="FFC000"/>
                </a:solidFill>
              </a:rPr>
              <a:t> WHERE </a:t>
            </a:r>
            <a:r>
              <a:rPr lang="en-US" b="1" dirty="0" err="1">
                <a:solidFill>
                  <a:srgbClr val="FFC000"/>
                </a:solidFill>
              </a:rPr>
              <a:t>logID</a:t>
            </a:r>
            <a:r>
              <a:rPr lang="en-US" b="1" dirty="0">
                <a:solidFill>
                  <a:srgbClr val="FFC000"/>
                </a:solidFill>
              </a:rPr>
              <a:t>=‟‟ or 1=1 --AND pass1=‘’</a:t>
            </a:r>
          </a:p>
          <a:p>
            <a:pPr lvl="1" algn="just">
              <a:buClr>
                <a:schemeClr val="accent6">
                  <a:lumMod val="60000"/>
                  <a:lumOff val="40000"/>
                </a:schemeClr>
              </a:buClr>
            </a:pPr>
            <a:r>
              <a:rPr lang="en-US" dirty="0"/>
              <a:t>The conditional statement OR (1=1) makes the entire WHERE clause to a tautology. </a:t>
            </a:r>
          </a:p>
          <a:p>
            <a:pPr lvl="1" algn="just">
              <a:buClr>
                <a:schemeClr val="accent6">
                  <a:lumMod val="60000"/>
                  <a:lumOff val="40000"/>
                </a:schemeClr>
              </a:buClr>
            </a:pPr>
            <a:r>
              <a:rPr lang="en-US" dirty="0"/>
              <a:t>The query evaluated true for all records in the table and returns them.</a:t>
            </a:r>
          </a:p>
          <a:p>
            <a:pPr lvl="1" algn="just">
              <a:buClr>
                <a:schemeClr val="accent6">
                  <a:lumMod val="60000"/>
                  <a:lumOff val="40000"/>
                </a:schemeClr>
              </a:buClr>
            </a:pPr>
            <a:r>
              <a:rPr lang="en-US" dirty="0"/>
              <a:t> In the above example, there is a value returned and hence a not null value is evaluated, making the authentication process successful allowing the user to login successfully without valid credentials. </a:t>
            </a:r>
          </a:p>
          <a:p>
            <a:pPr lvl="2" algn="just">
              <a:buClr>
                <a:schemeClr val="accent6">
                  <a:lumMod val="60000"/>
                  <a:lumOff val="40000"/>
                </a:schemeClr>
              </a:buClr>
            </a:pPr>
            <a:r>
              <a:rPr lang="en-US" dirty="0"/>
              <a:t>This method is also employed to extract data from the database.</a:t>
            </a:r>
            <a:endParaRPr lang="en-US" sz="1600" dirty="0"/>
          </a:p>
        </p:txBody>
      </p:sp>
      <p:sp>
        <p:nvSpPr>
          <p:cNvPr id="5" name="Slide Number Placeholder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spTree>
    <p:extLst>
      <p:ext uri="{BB962C8B-B14F-4D97-AF65-F5344CB8AC3E}">
        <p14:creationId xmlns:p14="http://schemas.microsoft.com/office/powerpoint/2010/main" val="4227637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1440"/>
            <a:ext cx="8229600" cy="1268760"/>
          </a:xfrm>
        </p:spPr>
        <p:txBody>
          <a:bodyPr/>
          <a:lstStyle/>
          <a:p>
            <a:r>
              <a:rPr lang="en-US" dirty="0" err="1">
                <a:solidFill>
                  <a:schemeClr val="accent6">
                    <a:lumMod val="40000"/>
                    <a:lumOff val="60000"/>
                  </a:schemeClr>
                </a:solidFill>
              </a:rPr>
              <a:t>Inband</a:t>
            </a:r>
            <a:r>
              <a:rPr lang="en-US" dirty="0">
                <a:solidFill>
                  <a:schemeClr val="accent6">
                    <a:lumMod val="40000"/>
                    <a:lumOff val="60000"/>
                  </a:schemeClr>
                </a:solidFill>
              </a:rPr>
              <a:t> Attacks</a:t>
            </a:r>
          </a:p>
        </p:txBody>
      </p:sp>
      <p:sp>
        <p:nvSpPr>
          <p:cNvPr id="3" name="Content Placeholder 2"/>
          <p:cNvSpPr>
            <a:spLocks noGrp="1"/>
          </p:cNvSpPr>
          <p:nvPr>
            <p:ph idx="1"/>
          </p:nvPr>
        </p:nvSpPr>
        <p:spPr>
          <a:xfrm>
            <a:off x="34480" y="1196752"/>
            <a:ext cx="9109520" cy="5976664"/>
          </a:xfrm>
        </p:spPr>
        <p:txBody>
          <a:bodyPr>
            <a:normAutofit lnSpcReduction="10000"/>
          </a:bodyPr>
          <a:lstStyle/>
          <a:p>
            <a:pPr algn="just">
              <a:buClr>
                <a:schemeClr val="accent6">
                  <a:lumMod val="60000"/>
                  <a:lumOff val="40000"/>
                </a:schemeClr>
              </a:buClr>
            </a:pPr>
            <a:r>
              <a:rPr lang="en-US" sz="1800" b="1" dirty="0"/>
              <a:t>End-of-line comment: </a:t>
            </a:r>
            <a:r>
              <a:rPr lang="en-US" sz="1800" dirty="0"/>
              <a:t>After injecting code into a particular field, legitimate code that follows are nullified through usage of end of line comments.</a:t>
            </a:r>
          </a:p>
          <a:p>
            <a:pPr lvl="1" algn="just">
              <a:buClr>
                <a:schemeClr val="accent6">
                  <a:lumMod val="60000"/>
                  <a:lumOff val="40000"/>
                </a:schemeClr>
              </a:buClr>
            </a:pPr>
            <a:r>
              <a:rPr lang="en-US" dirty="0"/>
              <a:t> An example would be to add “- -” after inputs so that remaining queries are not treated as executable code, but comments. The preceding tautology example is also of this form. </a:t>
            </a:r>
          </a:p>
          <a:p>
            <a:pPr lvl="1" algn="just">
              <a:buClr>
                <a:schemeClr val="accent6">
                  <a:lumMod val="60000"/>
                  <a:lumOff val="40000"/>
                </a:schemeClr>
              </a:buClr>
            </a:pPr>
            <a:r>
              <a:rPr lang="en-US" sz="1600" b="1" dirty="0">
                <a:solidFill>
                  <a:srgbClr val="FFC000"/>
                </a:solidFill>
              </a:rPr>
              <a:t>Example: Select * from &lt;table name&gt; where </a:t>
            </a:r>
            <a:r>
              <a:rPr lang="en-US" sz="1600" b="1" dirty="0" err="1">
                <a:solidFill>
                  <a:srgbClr val="FFC000"/>
                </a:solidFill>
              </a:rPr>
              <a:t>userId</a:t>
            </a:r>
            <a:r>
              <a:rPr lang="en-US" sz="1600" b="1" dirty="0">
                <a:solidFill>
                  <a:srgbClr val="FFC000"/>
                </a:solidFill>
              </a:rPr>
              <a:t> = &lt;id&gt; and password = &lt;</a:t>
            </a:r>
            <a:r>
              <a:rPr lang="en-US" sz="1600" b="1" dirty="0" err="1">
                <a:solidFill>
                  <a:srgbClr val="FFC000"/>
                </a:solidFill>
              </a:rPr>
              <a:t>wrongPassword</a:t>
            </a:r>
            <a:r>
              <a:rPr lang="en-US" sz="1600" b="1" dirty="0">
                <a:solidFill>
                  <a:srgbClr val="FFC000"/>
                </a:solidFill>
              </a:rPr>
              <a:t>&gt; or 1=1;</a:t>
            </a:r>
          </a:p>
          <a:p>
            <a:pPr lvl="2" algn="just">
              <a:buClr>
                <a:schemeClr val="accent6">
                  <a:lumMod val="60000"/>
                  <a:lumOff val="40000"/>
                </a:schemeClr>
              </a:buClr>
            </a:pPr>
            <a:r>
              <a:rPr lang="en-US" dirty="0"/>
              <a:t>This is a query for sending an error message for wrong password. </a:t>
            </a:r>
          </a:p>
          <a:p>
            <a:pPr algn="just">
              <a:buClr>
                <a:schemeClr val="accent6">
                  <a:lumMod val="60000"/>
                  <a:lumOff val="40000"/>
                </a:schemeClr>
              </a:buClr>
            </a:pPr>
            <a:r>
              <a:rPr lang="en-US" b="1" dirty="0"/>
              <a:t>Piggybacked queries: </a:t>
            </a:r>
          </a:p>
          <a:p>
            <a:pPr lvl="1" algn="just">
              <a:buClr>
                <a:schemeClr val="accent6">
                  <a:lumMod val="60000"/>
                  <a:lumOff val="40000"/>
                </a:schemeClr>
              </a:buClr>
            </a:pPr>
            <a:r>
              <a:rPr lang="en-US" b="1" dirty="0"/>
              <a:t>Attack Intent</a:t>
            </a:r>
            <a:r>
              <a:rPr lang="en-US" dirty="0"/>
              <a:t>: Extracting data, adding or modifying data, performing denial of service, executing remote commands</a:t>
            </a:r>
            <a:r>
              <a:rPr lang="en-US" b="1" dirty="0"/>
              <a:t>.</a:t>
            </a:r>
          </a:p>
          <a:p>
            <a:pPr lvl="1" algn="just">
              <a:buClr>
                <a:schemeClr val="accent6">
                  <a:lumMod val="60000"/>
                  <a:lumOff val="40000"/>
                </a:schemeClr>
              </a:buClr>
            </a:pPr>
            <a:r>
              <a:rPr lang="en-US" b="1" dirty="0"/>
              <a:t>Description: </a:t>
            </a:r>
            <a:r>
              <a:rPr lang="en-US" dirty="0"/>
              <a:t>In this type of attack, the statement after the “;” is executed. The attacker adds additional queries beyond the intended query, piggy-backing the attack on top of a legitimate request. This technique relies on server configurations that allow several different queries within a single string of code. The example in the preceding section is of this form.</a:t>
            </a:r>
          </a:p>
          <a:p>
            <a:pPr lvl="1" algn="just">
              <a:buClr>
                <a:schemeClr val="accent6">
                  <a:lumMod val="60000"/>
                  <a:lumOff val="40000"/>
                </a:schemeClr>
              </a:buClr>
            </a:pPr>
            <a:r>
              <a:rPr lang="en-US" sz="1400" b="1" dirty="0">
                <a:solidFill>
                  <a:srgbClr val="FFC000"/>
                </a:solidFill>
              </a:rPr>
              <a:t>Example: SELECT account FROM user WHERE login=‟</a:t>
            </a:r>
            <a:r>
              <a:rPr lang="en-US" sz="1400" b="1" dirty="0" err="1">
                <a:solidFill>
                  <a:srgbClr val="FFC000"/>
                </a:solidFill>
              </a:rPr>
              <a:t>abc</a:t>
            </a:r>
            <a:r>
              <a:rPr lang="en-US" sz="1400" b="1" dirty="0">
                <a:solidFill>
                  <a:srgbClr val="FFC000"/>
                </a:solidFill>
              </a:rPr>
              <a:t>‟ AND pass=‟‟; drop table user --‟ AND pin=123 </a:t>
            </a:r>
          </a:p>
          <a:p>
            <a:pPr lvl="2" algn="just">
              <a:buClr>
                <a:schemeClr val="accent6">
                  <a:lumMod val="60000"/>
                  <a:lumOff val="40000"/>
                </a:schemeClr>
              </a:buClr>
            </a:pPr>
            <a:r>
              <a:rPr lang="en-US" sz="1200" b="1" dirty="0"/>
              <a:t>The above query is generated if the attacker inputs “‟; drop table users --” into the pass field.</a:t>
            </a:r>
          </a:p>
        </p:txBody>
      </p:sp>
      <p:sp>
        <p:nvSpPr>
          <p:cNvPr id="5" name="Slide Number Placeholder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extLst>
      <p:ext uri="{BB962C8B-B14F-4D97-AF65-F5344CB8AC3E}">
        <p14:creationId xmlns:p14="http://schemas.microsoft.com/office/powerpoint/2010/main" val="1753005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64" y="269869"/>
            <a:ext cx="8229600" cy="998891"/>
          </a:xfrm>
        </p:spPr>
        <p:txBody>
          <a:bodyPr/>
          <a:lstStyle/>
          <a:p>
            <a:r>
              <a:rPr lang="en-US" dirty="0">
                <a:solidFill>
                  <a:schemeClr val="accent6">
                    <a:lumMod val="40000"/>
                    <a:lumOff val="60000"/>
                  </a:schemeClr>
                </a:solidFill>
              </a:rPr>
              <a:t>Inferential Attack</a:t>
            </a:r>
          </a:p>
        </p:txBody>
      </p:sp>
      <p:sp>
        <p:nvSpPr>
          <p:cNvPr id="3" name="Content Placeholder 2"/>
          <p:cNvSpPr>
            <a:spLocks noGrp="1"/>
          </p:cNvSpPr>
          <p:nvPr>
            <p:ph idx="1"/>
          </p:nvPr>
        </p:nvSpPr>
        <p:spPr>
          <a:xfrm>
            <a:off x="467544" y="1412776"/>
            <a:ext cx="8229600" cy="5174035"/>
          </a:xfrm>
        </p:spPr>
        <p:txBody>
          <a:bodyPr>
            <a:normAutofit/>
          </a:bodyPr>
          <a:lstStyle/>
          <a:p>
            <a:pPr>
              <a:buClr>
                <a:schemeClr val="accent6">
                  <a:lumMod val="60000"/>
                  <a:lumOff val="40000"/>
                </a:schemeClr>
              </a:buClr>
            </a:pPr>
            <a:r>
              <a:rPr lang="en-US" dirty="0"/>
              <a:t>With an inferential attack, there is no actual transfer of data, but the attacker is able to reconstruct the information by sending particular requests and observing the resulting behavior of the website/database server.</a:t>
            </a:r>
          </a:p>
          <a:p>
            <a:pPr>
              <a:buClr>
                <a:schemeClr val="accent6">
                  <a:lumMod val="60000"/>
                  <a:lumOff val="40000"/>
                </a:schemeClr>
              </a:buClr>
            </a:pPr>
            <a:endParaRPr lang="en-US" dirty="0"/>
          </a:p>
          <a:p>
            <a:pPr>
              <a:buClr>
                <a:schemeClr val="accent6">
                  <a:lumMod val="60000"/>
                  <a:lumOff val="40000"/>
                </a:schemeClr>
              </a:buClr>
            </a:pPr>
            <a:r>
              <a:rPr lang="en-US" dirty="0"/>
              <a:t> Inferential attack types include the following: </a:t>
            </a:r>
          </a:p>
          <a:p>
            <a:pPr lvl="1">
              <a:buClr>
                <a:schemeClr val="accent6">
                  <a:lumMod val="60000"/>
                  <a:lumOff val="40000"/>
                </a:schemeClr>
              </a:buClr>
            </a:pPr>
            <a:r>
              <a:rPr lang="en-US" sz="2200" dirty="0"/>
              <a:t>Illegal/logically incorrect queries</a:t>
            </a:r>
          </a:p>
          <a:p>
            <a:pPr lvl="1">
              <a:buClr>
                <a:schemeClr val="accent6">
                  <a:lumMod val="60000"/>
                  <a:lumOff val="40000"/>
                </a:schemeClr>
              </a:buClr>
            </a:pPr>
            <a:r>
              <a:rPr lang="en-US" sz="2200" dirty="0"/>
              <a:t>Blind SQL injection</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extLst>
      <p:ext uri="{BB962C8B-B14F-4D97-AF65-F5344CB8AC3E}">
        <p14:creationId xmlns:p14="http://schemas.microsoft.com/office/powerpoint/2010/main" val="133546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891"/>
            <a:ext cx="7128792" cy="1031375"/>
          </a:xfrm>
        </p:spPr>
        <p:txBody>
          <a:bodyPr/>
          <a:lstStyle/>
          <a:p>
            <a:r>
              <a:rPr lang="en-US" sz="4000" b="1" dirty="0">
                <a:solidFill>
                  <a:schemeClr val="accent6">
                    <a:lumMod val="40000"/>
                    <a:lumOff val="60000"/>
                  </a:schemeClr>
                </a:solidFill>
              </a:rPr>
              <a:t>Database Security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9823624"/>
              </p:ext>
            </p:extLst>
          </p:nvPr>
        </p:nvGraphicFramePr>
        <p:xfrm>
          <a:off x="1259632" y="190187"/>
          <a:ext cx="8867328" cy="6153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0337800" y="-482600"/>
            <a:ext cx="184731" cy="369332"/>
          </a:xfrm>
          <a:prstGeom prst="rect">
            <a:avLst/>
          </a:prstGeom>
          <a:noFill/>
        </p:spPr>
        <p:txBody>
          <a:bodyPr wrap="none" rtlCol="0">
            <a:spAutoFit/>
          </a:bodyPr>
          <a:lstStyle/>
          <a:p>
            <a:endParaRPr lang="en-US" dirty="0"/>
          </a:p>
        </p:txBody>
      </p:sp>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942171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64" y="269869"/>
            <a:ext cx="8229600" cy="998891"/>
          </a:xfrm>
        </p:spPr>
        <p:txBody>
          <a:bodyPr/>
          <a:lstStyle/>
          <a:p>
            <a:r>
              <a:rPr lang="en-US" dirty="0">
                <a:solidFill>
                  <a:schemeClr val="accent6">
                    <a:lumMod val="40000"/>
                    <a:lumOff val="60000"/>
                  </a:schemeClr>
                </a:solidFill>
              </a:rPr>
              <a:t>Inferential Attack</a:t>
            </a:r>
          </a:p>
        </p:txBody>
      </p:sp>
      <p:sp>
        <p:nvSpPr>
          <p:cNvPr id="3" name="Content Placeholder 2"/>
          <p:cNvSpPr>
            <a:spLocks noGrp="1"/>
          </p:cNvSpPr>
          <p:nvPr>
            <p:ph idx="1"/>
          </p:nvPr>
        </p:nvSpPr>
        <p:spPr>
          <a:xfrm>
            <a:off x="157372" y="1097360"/>
            <a:ext cx="8856984" cy="5760640"/>
          </a:xfrm>
        </p:spPr>
        <p:txBody>
          <a:bodyPr>
            <a:normAutofit fontScale="85000" lnSpcReduction="20000"/>
          </a:bodyPr>
          <a:lstStyle/>
          <a:p>
            <a:pPr>
              <a:buClr>
                <a:schemeClr val="accent6">
                  <a:lumMod val="60000"/>
                  <a:lumOff val="40000"/>
                </a:schemeClr>
              </a:buClr>
            </a:pPr>
            <a:r>
              <a:rPr lang="en-US" b="1" dirty="0"/>
              <a:t>Illegal/logically incorrect queries:</a:t>
            </a:r>
          </a:p>
          <a:p>
            <a:pPr lvl="1">
              <a:buClr>
                <a:schemeClr val="accent6">
                  <a:lumMod val="60000"/>
                  <a:lumOff val="40000"/>
                </a:schemeClr>
              </a:buClr>
            </a:pPr>
            <a:r>
              <a:rPr lang="en-US" b="1" dirty="0"/>
              <a:t>Attack Intent: </a:t>
            </a:r>
            <a:r>
              <a:rPr lang="en-US" dirty="0"/>
              <a:t>Extraction of data, performing database finger-printing, identifies injectable parameters</a:t>
            </a:r>
          </a:p>
          <a:p>
            <a:pPr lvl="1" algn="just">
              <a:buClr>
                <a:schemeClr val="accent6">
                  <a:lumMod val="60000"/>
                  <a:lumOff val="40000"/>
                </a:schemeClr>
              </a:buClr>
            </a:pPr>
            <a:r>
              <a:rPr lang="en-US" b="1" dirty="0"/>
              <a:t> </a:t>
            </a:r>
            <a:r>
              <a:rPr lang="en-US" dirty="0"/>
              <a:t>This attack lets an attacker gather important information about the type and structure of the backend database of a Web application. The attack is considered a preliminary, information-gathering step for other attacks. The vulnerability leveraged by this attack is that the default error page returned by application servers is often overly descriptive. In fact, the simple fact that an error messages is generated can often reveal vulnerable/injectable parameters to an attacker. </a:t>
            </a:r>
          </a:p>
          <a:p>
            <a:pPr lvl="1" algn="just">
              <a:buClr>
                <a:schemeClr val="accent6">
                  <a:lumMod val="60000"/>
                  <a:lumOff val="40000"/>
                </a:schemeClr>
              </a:buClr>
            </a:pPr>
            <a:r>
              <a:rPr lang="en-US" b="1" dirty="0">
                <a:solidFill>
                  <a:srgbClr val="FFC000"/>
                </a:solidFill>
              </a:rPr>
              <a:t>Example: Select * from &lt;table name&gt; where </a:t>
            </a:r>
            <a:r>
              <a:rPr lang="en-US" b="1" dirty="0" err="1">
                <a:solidFill>
                  <a:srgbClr val="FFC000"/>
                </a:solidFill>
              </a:rPr>
              <a:t>userId</a:t>
            </a:r>
            <a:r>
              <a:rPr lang="en-US" b="1" dirty="0">
                <a:solidFill>
                  <a:srgbClr val="FFC000"/>
                </a:solidFill>
              </a:rPr>
              <a:t> = &lt;id&gt; and password = &lt;</a:t>
            </a:r>
            <a:r>
              <a:rPr lang="en-US" b="1" dirty="0" err="1">
                <a:solidFill>
                  <a:srgbClr val="FFC000"/>
                </a:solidFill>
              </a:rPr>
              <a:t>wrongPassword</a:t>
            </a:r>
            <a:r>
              <a:rPr lang="en-US" b="1" dirty="0">
                <a:solidFill>
                  <a:srgbClr val="FFC000"/>
                </a:solidFill>
              </a:rPr>
              <a:t>&gt; or 1=1; </a:t>
            </a:r>
          </a:p>
          <a:p>
            <a:pPr lvl="2" algn="just">
              <a:buClr>
                <a:schemeClr val="accent6">
                  <a:lumMod val="60000"/>
                  <a:lumOff val="40000"/>
                </a:schemeClr>
              </a:buClr>
            </a:pPr>
            <a:r>
              <a:rPr lang="en-US" b="1" dirty="0">
                <a:solidFill>
                  <a:srgbClr val="FFC000"/>
                </a:solidFill>
              </a:rPr>
              <a:t>This is a query for sending an error message for wrong password</a:t>
            </a:r>
          </a:p>
          <a:p>
            <a:pPr>
              <a:buClr>
                <a:schemeClr val="accent6">
                  <a:lumMod val="60000"/>
                  <a:lumOff val="40000"/>
                </a:schemeClr>
              </a:buClr>
            </a:pPr>
            <a:endParaRPr lang="en-US" dirty="0"/>
          </a:p>
          <a:p>
            <a:pPr>
              <a:buClr>
                <a:schemeClr val="accent6">
                  <a:lumMod val="60000"/>
                  <a:lumOff val="40000"/>
                </a:schemeClr>
              </a:buClr>
            </a:pPr>
            <a:r>
              <a:rPr lang="en-US" b="1" dirty="0"/>
              <a:t>Blind SQL injection: </a:t>
            </a:r>
          </a:p>
          <a:p>
            <a:pPr lvl="1">
              <a:buClr>
                <a:schemeClr val="accent6">
                  <a:lumMod val="60000"/>
                  <a:lumOff val="40000"/>
                </a:schemeClr>
              </a:buClr>
            </a:pPr>
            <a:r>
              <a:rPr lang="en-US" b="1" dirty="0"/>
              <a:t>Attack Intent: Extraction of data, Theft of data</a:t>
            </a:r>
          </a:p>
          <a:p>
            <a:pPr lvl="1" algn="just"/>
            <a:r>
              <a:rPr lang="en-US" dirty="0"/>
              <a:t>Blind SQL injection allows attackers to infer the data present in a database system even when the system is sufficiently secure to not display any erroneous information back to the attacker. The attacker asks the server true/false questions. If the injected statement evaluates to true, the site continues to function normally. If the statement evaluates to false, although there is no descriptive error message, the page differs significantly from the normally functioning page.</a:t>
            </a:r>
          </a:p>
          <a:p>
            <a:pPr lvl="1" algn="just"/>
            <a:r>
              <a:rPr lang="en-US" b="1" dirty="0">
                <a:solidFill>
                  <a:srgbClr val="FFC000"/>
                </a:solidFill>
              </a:rPr>
              <a:t>Example: SELECT name FROM WHERE id= and 1 =0 -- AND pass = SELECT name FROM WHERE id= and 1 = 1 -- AND pass = </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30</a:t>
            </a:fld>
            <a:endParaRPr lang="en-US" dirty="0">
              <a:solidFill>
                <a:prstClr val="white">
                  <a:lumMod val="65000"/>
                  <a:lumOff val="35000"/>
                </a:prstClr>
              </a:solidFill>
            </a:endParaRPr>
          </a:p>
        </p:txBody>
      </p:sp>
    </p:spTree>
    <p:extLst>
      <p:ext uri="{BB962C8B-B14F-4D97-AF65-F5344CB8AC3E}">
        <p14:creationId xmlns:p14="http://schemas.microsoft.com/office/powerpoint/2010/main" val="518157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w="18415" cmpd="sng">
                  <a:solidFill>
                    <a:srgbClr val="FFFFFF"/>
                  </a:solidFill>
                  <a:prstDash val="solid"/>
                </a:ln>
                <a:solidFill>
                  <a:srgbClr val="FFFFFF"/>
                </a:solidFill>
                <a:effectLst>
                  <a:outerShdw blurRad="63500" dir="3600000" algn="tl" rotWithShape="0">
                    <a:srgbClr val="000000">
                      <a:alpha val="70000"/>
                    </a:srgbClr>
                  </a:outerShdw>
                </a:effectLst>
              </a:rPr>
              <a:t>Out-of-Band Attack</a:t>
            </a:r>
          </a:p>
        </p:txBody>
      </p:sp>
      <p:sp>
        <p:nvSpPr>
          <p:cNvPr id="3" name="Content Placeholder 2"/>
          <p:cNvSpPr>
            <a:spLocks noGrp="1"/>
          </p:cNvSpPr>
          <p:nvPr>
            <p:ph idx="1"/>
          </p:nvPr>
        </p:nvSpPr>
        <p:spPr>
          <a:xfrm>
            <a:off x="457200" y="2204864"/>
            <a:ext cx="8229600" cy="3921299"/>
          </a:xfrm>
        </p:spPr>
        <p:txBody>
          <a:bodyPr/>
          <a:lstStyle/>
          <a:p>
            <a:pPr algn="just"/>
            <a:r>
              <a:rPr lang="en-US" b="1" dirty="0"/>
              <a:t>In an out-of-band attack: </a:t>
            </a:r>
            <a:r>
              <a:rPr lang="en-US" dirty="0"/>
              <a:t>data are retrieved using a different channel (e.g., an e-mail with the results of the query is generated and sent to the tester). This can be used when there are limitations on information retrieval, but outbound connectivity from the database server is lax.</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Tree>
    <p:extLst>
      <p:ext uri="{BB962C8B-B14F-4D97-AF65-F5344CB8AC3E}">
        <p14:creationId xmlns:p14="http://schemas.microsoft.com/office/powerpoint/2010/main" val="3039092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Countermeasures</a:t>
            </a:r>
          </a:p>
        </p:txBody>
      </p:sp>
      <p:sp>
        <p:nvSpPr>
          <p:cNvPr id="3" name="Content Placeholder 2"/>
          <p:cNvSpPr>
            <a:spLocks noGrp="1"/>
          </p:cNvSpPr>
          <p:nvPr>
            <p:ph idx="1"/>
          </p:nvPr>
        </p:nvSpPr>
        <p:spPr>
          <a:xfrm>
            <a:off x="457200" y="1981200"/>
            <a:ext cx="8229600" cy="5501208"/>
          </a:xfrm>
        </p:spPr>
        <p:txBody>
          <a:bodyPr/>
          <a:lstStyle/>
          <a:p>
            <a:r>
              <a:rPr lang="en-US" dirty="0"/>
              <a:t>Three types:</a:t>
            </a:r>
          </a:p>
        </p:txBody>
      </p:sp>
      <p:graphicFrame>
        <p:nvGraphicFramePr>
          <p:cNvPr id="4" name="Diagram 3"/>
          <p:cNvGraphicFramePr/>
          <p:nvPr>
            <p:extLst>
              <p:ext uri="{D42A27DB-BD31-4B8C-83A1-F6EECF244321}">
                <p14:modId xmlns:p14="http://schemas.microsoft.com/office/powerpoint/2010/main" val="1162410853"/>
              </p:ext>
            </p:extLst>
          </p:nvPr>
        </p:nvGraphicFramePr>
        <p:xfrm>
          <a:off x="533400" y="1981200"/>
          <a:ext cx="80772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Tree>
    <p:extLst>
      <p:ext uri="{BB962C8B-B14F-4D97-AF65-F5344CB8AC3E}">
        <p14:creationId xmlns:p14="http://schemas.microsoft.com/office/powerpoint/2010/main" val="4219363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7055380" cy="140053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Countermeasures</a:t>
            </a:r>
          </a:p>
        </p:txBody>
      </p:sp>
      <p:sp>
        <p:nvSpPr>
          <p:cNvPr id="3" name="Content Placeholder 2"/>
          <p:cNvSpPr>
            <a:spLocks noGrp="1"/>
          </p:cNvSpPr>
          <p:nvPr>
            <p:ph idx="1"/>
          </p:nvPr>
        </p:nvSpPr>
        <p:spPr>
          <a:xfrm>
            <a:off x="161764" y="980728"/>
            <a:ext cx="8820472" cy="5661248"/>
          </a:xfrm>
        </p:spPr>
        <p:txBody>
          <a:bodyPr>
            <a:normAutofit fontScale="85000" lnSpcReduction="20000"/>
          </a:bodyPr>
          <a:lstStyle/>
          <a:p>
            <a:r>
              <a:rPr lang="en-US" b="1" dirty="0"/>
              <a:t>Defensive Coding</a:t>
            </a:r>
          </a:p>
          <a:p>
            <a:pPr lvl="1" algn="just"/>
            <a:r>
              <a:rPr lang="en-US" sz="1900" b="1" dirty="0"/>
              <a:t>Manual defensive coding practices: </a:t>
            </a:r>
            <a:r>
              <a:rPr lang="en-US" sz="1900" dirty="0"/>
              <a:t>A common vulnerability exploited by </a:t>
            </a:r>
            <a:r>
              <a:rPr lang="en-US" sz="1900" b="1" dirty="0" err="1">
                <a:solidFill>
                  <a:srgbClr val="FFC000"/>
                </a:solidFill>
              </a:rPr>
              <a:t>SQLi</a:t>
            </a:r>
            <a:r>
              <a:rPr lang="en-US" sz="1900" b="1" dirty="0">
                <a:solidFill>
                  <a:srgbClr val="FFC000"/>
                </a:solidFill>
              </a:rPr>
              <a:t> attacks is insufficient input validation. </a:t>
            </a:r>
            <a:r>
              <a:rPr lang="en-US" sz="1900" dirty="0"/>
              <a:t>The straightforward solution for eliminating these vulnerabilities is to </a:t>
            </a:r>
            <a:r>
              <a:rPr lang="en-US" sz="1900" b="1" dirty="0"/>
              <a:t>apply suitable defensive coding practices</a:t>
            </a:r>
            <a:r>
              <a:rPr lang="en-US" sz="1900" dirty="0"/>
              <a:t>. </a:t>
            </a:r>
          </a:p>
          <a:p>
            <a:pPr lvl="2" algn="just"/>
            <a:r>
              <a:rPr lang="en-US" sz="1700" b="1" dirty="0">
                <a:solidFill>
                  <a:srgbClr val="FFC000"/>
                </a:solidFill>
              </a:rPr>
              <a:t>An example is input type checking, to check that inputs that are supposed to be numeric contain no characters other than digits. </a:t>
            </a:r>
          </a:p>
          <a:p>
            <a:pPr lvl="3" algn="just"/>
            <a:r>
              <a:rPr lang="en-US" sz="1500" dirty="0"/>
              <a:t>This type of technique can avoid attacks based on forcing errors in the database management system. </a:t>
            </a:r>
          </a:p>
          <a:p>
            <a:pPr lvl="2" algn="just"/>
            <a:r>
              <a:rPr lang="en-US" sz="1700" b="1" dirty="0">
                <a:solidFill>
                  <a:srgbClr val="FFC000"/>
                </a:solidFill>
              </a:rPr>
              <a:t>Another type of coding practice is one that performs pattern matching to try to distinguish normal input from abnormal input.</a:t>
            </a:r>
            <a:endParaRPr lang="en-US" sz="1900" b="1" dirty="0">
              <a:solidFill>
                <a:srgbClr val="FFC000"/>
              </a:solidFill>
            </a:endParaRPr>
          </a:p>
          <a:p>
            <a:pPr lvl="1" algn="just"/>
            <a:r>
              <a:rPr lang="en-US" sz="1900" b="1" dirty="0"/>
              <a:t>Parameterized query insertion</a:t>
            </a:r>
            <a:r>
              <a:rPr lang="en-US" sz="1900" dirty="0"/>
              <a:t>: This approach attempts to prevent </a:t>
            </a:r>
            <a:r>
              <a:rPr lang="en-US" sz="1900" dirty="0" err="1"/>
              <a:t>SQLi</a:t>
            </a:r>
            <a:r>
              <a:rPr lang="en-US" sz="1900" dirty="0"/>
              <a:t> by allowing the application developer to more accurately specify the structure of an SQL query, and pass the value parameters to it separately such that any unsanitary user input is not allowed to modify the query structure.</a:t>
            </a:r>
          </a:p>
          <a:p>
            <a:pPr marL="457207" lvl="1" indent="0" algn="just">
              <a:buNone/>
            </a:pPr>
            <a:endParaRPr lang="en-US" sz="1900" dirty="0"/>
          </a:p>
          <a:p>
            <a:pPr lvl="1" algn="just"/>
            <a:r>
              <a:rPr lang="en-US" sz="1900" b="1" dirty="0"/>
              <a:t>SQL DOM: </a:t>
            </a:r>
            <a:r>
              <a:rPr lang="en-US" sz="1900" dirty="0"/>
              <a:t>SQL DOM is a set of classes that enables automated data type validation and escaping [MCCL05]. </a:t>
            </a:r>
          </a:p>
          <a:p>
            <a:pPr lvl="2" algn="just"/>
            <a:r>
              <a:rPr lang="en-US" sz="1700" dirty="0"/>
              <a:t>This approach uses encapsulation of database queries to provide a safe and reliable way to access databases. </a:t>
            </a:r>
          </a:p>
          <a:p>
            <a:pPr lvl="2" algn="just"/>
            <a:r>
              <a:rPr lang="en-US" sz="1700" dirty="0"/>
              <a:t>This changes the query-building process from an unregulated one that uses string concatenation to a systematic one that uses a type-checked API. </a:t>
            </a:r>
          </a:p>
          <a:p>
            <a:pPr lvl="2" algn="just"/>
            <a:r>
              <a:rPr lang="en-US" sz="1700" dirty="0"/>
              <a:t>Within the API, developers are able to systematically apply coding best practices such as input filtering and rigorous type checking of user input.</a:t>
            </a:r>
          </a:p>
        </p:txBody>
      </p:sp>
      <p:sp>
        <p:nvSpPr>
          <p:cNvPr id="5" name="Slide Number Placeholder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33</a:t>
            </a:fld>
            <a:endParaRPr lang="en-US" dirty="0">
              <a:solidFill>
                <a:prstClr val="white">
                  <a:lumMod val="65000"/>
                  <a:lumOff val="35000"/>
                </a:prstClr>
              </a:solidFill>
            </a:endParaRPr>
          </a:p>
        </p:txBody>
      </p:sp>
    </p:spTree>
    <p:extLst>
      <p:ext uri="{BB962C8B-B14F-4D97-AF65-F5344CB8AC3E}">
        <p14:creationId xmlns:p14="http://schemas.microsoft.com/office/powerpoint/2010/main" val="2986433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95736"/>
            <a:ext cx="7055380" cy="1400530"/>
          </a:xfrm>
        </p:spPr>
        <p:txBody>
          <a:bodyPr/>
          <a:lstStyle/>
          <a:p>
            <a:r>
              <a:rPr lang="en-US" dirty="0" err="1">
                <a:solidFill>
                  <a:schemeClr val="accent6">
                    <a:lumMod val="40000"/>
                    <a:lumOff val="60000"/>
                  </a:schemeClr>
                </a:solidFill>
              </a:rPr>
              <a:t>SQLi</a:t>
            </a:r>
            <a:r>
              <a:rPr lang="en-US" dirty="0">
                <a:solidFill>
                  <a:schemeClr val="accent6">
                    <a:lumMod val="40000"/>
                    <a:lumOff val="60000"/>
                  </a:schemeClr>
                </a:solidFill>
              </a:rPr>
              <a:t> Countermeasures</a:t>
            </a:r>
          </a:p>
        </p:txBody>
      </p:sp>
      <p:sp>
        <p:nvSpPr>
          <p:cNvPr id="3" name="Content Placeholder 2"/>
          <p:cNvSpPr>
            <a:spLocks noGrp="1"/>
          </p:cNvSpPr>
          <p:nvPr>
            <p:ph idx="1"/>
          </p:nvPr>
        </p:nvSpPr>
        <p:spPr>
          <a:xfrm>
            <a:off x="0" y="1196752"/>
            <a:ext cx="8820472" cy="5661248"/>
          </a:xfrm>
        </p:spPr>
        <p:txBody>
          <a:bodyPr>
            <a:normAutofit/>
          </a:bodyPr>
          <a:lstStyle/>
          <a:p>
            <a:pPr algn="just"/>
            <a:r>
              <a:rPr lang="en-US" dirty="0"/>
              <a:t>A variety of </a:t>
            </a:r>
            <a:r>
              <a:rPr lang="en-US" b="1" dirty="0">
                <a:solidFill>
                  <a:srgbClr val="FFC000"/>
                </a:solidFill>
              </a:rPr>
              <a:t>detection methods</a:t>
            </a:r>
            <a:r>
              <a:rPr lang="en-US" dirty="0">
                <a:solidFill>
                  <a:srgbClr val="FFC000"/>
                </a:solidFill>
              </a:rPr>
              <a:t> </a:t>
            </a:r>
            <a:r>
              <a:rPr lang="en-US" dirty="0"/>
              <a:t>have been developed, including the following:</a:t>
            </a:r>
          </a:p>
          <a:p>
            <a:pPr lvl="1" algn="just"/>
            <a:r>
              <a:rPr lang="en-US" b="1" dirty="0"/>
              <a:t>Signature-based: </a:t>
            </a:r>
            <a:r>
              <a:rPr lang="en-US" dirty="0"/>
              <a:t>This technique attempts to match specific attack patterns. Such an approach must be constantly updated and may not work against self modifying attacks.</a:t>
            </a:r>
          </a:p>
          <a:p>
            <a:pPr marL="457207" lvl="1" indent="0" algn="just">
              <a:buNone/>
            </a:pPr>
            <a:endParaRPr lang="en-US" dirty="0"/>
          </a:p>
          <a:p>
            <a:pPr lvl="1" algn="just"/>
            <a:r>
              <a:rPr lang="en-US" b="1" dirty="0"/>
              <a:t>Anomaly-based: </a:t>
            </a:r>
            <a:r>
              <a:rPr lang="en-US" dirty="0"/>
              <a:t>This approach attempts to define normal behavior then detect behavior patterns outside the normal range. A number of approaches have been used. </a:t>
            </a:r>
          </a:p>
          <a:p>
            <a:pPr lvl="2" algn="just"/>
            <a:r>
              <a:rPr lang="en-US" dirty="0"/>
              <a:t>In general terms, there is a training phase, in which the system learns the range of normal behavior, followed by the actual detection phase.</a:t>
            </a:r>
          </a:p>
          <a:p>
            <a:pPr marL="457207" lvl="1" indent="0" algn="just">
              <a:buNone/>
            </a:pPr>
            <a:endParaRPr lang="en-US" dirty="0"/>
          </a:p>
          <a:p>
            <a:pPr lvl="1" algn="just"/>
            <a:r>
              <a:rPr lang="en-US" b="1" dirty="0"/>
              <a:t>Code analysis: </a:t>
            </a:r>
            <a:r>
              <a:rPr lang="en-US" dirty="0"/>
              <a:t>Code analysis techniques involve the use of a test suite to detect </a:t>
            </a:r>
            <a:r>
              <a:rPr lang="en-US" dirty="0" err="1"/>
              <a:t>SQLi</a:t>
            </a:r>
            <a:r>
              <a:rPr lang="en-US" dirty="0"/>
              <a:t> vulnerabilities. The test suite is designed to generate a wide range of </a:t>
            </a:r>
            <a:r>
              <a:rPr lang="en-US" dirty="0" err="1"/>
              <a:t>SQLi</a:t>
            </a:r>
            <a:r>
              <a:rPr lang="en-US" dirty="0"/>
              <a:t> attacks and assess the response of the system.</a:t>
            </a:r>
          </a:p>
        </p:txBody>
      </p:sp>
      <p:sp>
        <p:nvSpPr>
          <p:cNvPr id="5" name="Slide Number Placeholder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34</a:t>
            </a:fld>
            <a:endParaRPr lang="en-US" dirty="0">
              <a:solidFill>
                <a:prstClr val="white">
                  <a:lumMod val="65000"/>
                  <a:lumOff val="35000"/>
                </a:prstClr>
              </a:solidFill>
            </a:endParaRPr>
          </a:p>
        </p:txBody>
      </p:sp>
    </p:spTree>
    <p:extLst>
      <p:ext uri="{BB962C8B-B14F-4D97-AF65-F5344CB8AC3E}">
        <p14:creationId xmlns:p14="http://schemas.microsoft.com/office/powerpoint/2010/main" val="2582500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323528" y="295736"/>
            <a:ext cx="8229600" cy="1045032"/>
          </a:xfrm>
        </p:spPr>
        <p:txBody>
          <a:bodyPr/>
          <a:lstStyle/>
          <a:p>
            <a:pPr eaLnBrk="1" fontAlgn="auto" hangingPunct="1">
              <a:spcAft>
                <a:spcPts val="0"/>
              </a:spcAft>
              <a:defRPr/>
            </a:pPr>
            <a:r>
              <a:rPr lang="en-US" dirty="0">
                <a:ln w="18415" cmpd="sng">
                  <a:solidFill>
                    <a:srgbClr val="FFFFFF"/>
                  </a:solidFill>
                  <a:prstDash val="solid"/>
                </a:ln>
                <a:solidFill>
                  <a:schemeClr val="accent6">
                    <a:lumMod val="40000"/>
                    <a:lumOff val="60000"/>
                  </a:schemeClr>
                </a:solidFill>
                <a:effectLst>
                  <a:outerShdw blurRad="63500" dir="3600000" algn="tl" rotWithShape="0">
                    <a:srgbClr val="000000">
                      <a:alpha val="70000"/>
                    </a:srgbClr>
                  </a:outerShdw>
                </a:effectLst>
                <a:ea typeface="+mj-ea"/>
                <a:cs typeface="+mj-cs"/>
              </a:rPr>
              <a:t>Database Access Control</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3968038357"/>
              </p:ext>
            </p:extLst>
          </p:nvPr>
        </p:nvGraphicFramePr>
        <p:xfrm>
          <a:off x="467544" y="1340768"/>
          <a:ext cx="8382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35</a:t>
            </a:fld>
            <a:endParaRPr lang="en-US" dirty="0">
              <a:solidFill>
                <a:prstClr val="white">
                  <a:lumMod val="65000"/>
                  <a:lumOff val="35000"/>
                </a:prst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484710" y="452718"/>
            <a:ext cx="7055380" cy="888050"/>
          </a:xfrm>
        </p:spPr>
        <p:txBody>
          <a:bodyPr/>
          <a:lstStyle/>
          <a:p>
            <a:pPr eaLnBrk="1" fontAlgn="auto" hangingPunct="1">
              <a:spcAft>
                <a:spcPts val="0"/>
              </a:spcAft>
              <a:defRPr/>
            </a:pPr>
            <a:r>
              <a:rPr lang="en-US" dirty="0">
                <a:solidFill>
                  <a:schemeClr val="accent6">
                    <a:lumMod val="40000"/>
                    <a:lumOff val="60000"/>
                  </a:schemeClr>
                </a:solidFill>
              </a:rPr>
              <a:t>SQL Access Definition</a:t>
            </a:r>
          </a:p>
        </p:txBody>
      </p:sp>
      <p:sp>
        <p:nvSpPr>
          <p:cNvPr id="221187" name="Rectangle 3"/>
          <p:cNvSpPr>
            <a:spLocks noGrp="1" noChangeArrowheads="1"/>
          </p:cNvSpPr>
          <p:nvPr>
            <p:ph idx="1"/>
          </p:nvPr>
        </p:nvSpPr>
        <p:spPr>
          <a:xfrm>
            <a:off x="323528" y="1412776"/>
            <a:ext cx="8208912" cy="5149488"/>
          </a:xfrm>
        </p:spPr>
        <p:txBody>
          <a:bodyPr wrap="square" numCol="1" anchor="t" anchorCtr="0" compatLnSpc="1">
            <a:prstTxWarp prst="textNoShape">
              <a:avLst/>
            </a:prstTxWarp>
            <a:normAutofit/>
          </a:bodyPr>
          <a:lstStyle/>
          <a:p>
            <a:pPr eaLnBrk="1" hangingPunct="1">
              <a:lnSpc>
                <a:spcPct val="90000"/>
              </a:lnSpc>
              <a:buClr>
                <a:schemeClr val="accent6">
                  <a:lumMod val="60000"/>
                  <a:lumOff val="40000"/>
                </a:schemeClr>
              </a:buClr>
            </a:pPr>
            <a:r>
              <a:rPr lang="en-US" sz="1700" dirty="0">
                <a:ea typeface="ＭＳ Ｐゴシック" pitchFamily="-109" charset="-128"/>
                <a:cs typeface="ＭＳ Ｐゴシック" pitchFamily="-109" charset="-128"/>
              </a:rPr>
              <a:t>Two commands for managing access rights:</a:t>
            </a:r>
          </a:p>
          <a:p>
            <a:pPr lvl="2" eaLnBrk="1" hangingPunct="1">
              <a:lnSpc>
                <a:spcPct val="90000"/>
              </a:lnSpc>
              <a:buClr>
                <a:schemeClr val="accent6">
                  <a:lumMod val="60000"/>
                  <a:lumOff val="40000"/>
                </a:schemeClr>
              </a:buClr>
            </a:pPr>
            <a:r>
              <a:rPr lang="en-US" sz="1500" b="1" dirty="0">
                <a:ea typeface="ＭＳ Ｐゴシック" pitchFamily="-109" charset="-128"/>
              </a:rPr>
              <a:t>Grant</a:t>
            </a:r>
          </a:p>
          <a:p>
            <a:pPr lvl="3" eaLnBrk="1" hangingPunct="1">
              <a:lnSpc>
                <a:spcPct val="90000"/>
              </a:lnSpc>
              <a:buClr>
                <a:schemeClr val="accent6">
                  <a:lumMod val="60000"/>
                  <a:lumOff val="40000"/>
                </a:schemeClr>
              </a:buClr>
            </a:pPr>
            <a:r>
              <a:rPr lang="en-US" sz="1500" dirty="0">
                <a:ea typeface="ＭＳ Ｐゴシック" pitchFamily="-109" charset="-128"/>
              </a:rPr>
              <a:t>Used to grant one or more access rights or can be used to assign a user to a role</a:t>
            </a:r>
          </a:p>
          <a:p>
            <a:pPr lvl="2" eaLnBrk="1" hangingPunct="1">
              <a:lnSpc>
                <a:spcPct val="90000"/>
              </a:lnSpc>
              <a:buClr>
                <a:schemeClr val="accent6">
                  <a:lumMod val="60000"/>
                  <a:lumOff val="40000"/>
                </a:schemeClr>
              </a:buClr>
            </a:pPr>
            <a:r>
              <a:rPr lang="en-US" sz="1500" b="1" dirty="0">
                <a:ea typeface="ＭＳ Ｐゴシック" pitchFamily="-109" charset="-128"/>
              </a:rPr>
              <a:t>Revoke</a:t>
            </a:r>
          </a:p>
          <a:p>
            <a:pPr lvl="3" eaLnBrk="1" hangingPunct="1">
              <a:lnSpc>
                <a:spcPct val="90000"/>
              </a:lnSpc>
              <a:buClr>
                <a:schemeClr val="accent6">
                  <a:lumMod val="60000"/>
                  <a:lumOff val="40000"/>
                </a:schemeClr>
              </a:buClr>
            </a:pPr>
            <a:r>
              <a:rPr lang="en-US" sz="1500" dirty="0">
                <a:ea typeface="ＭＳ Ｐゴシック" pitchFamily="-109" charset="-128"/>
              </a:rPr>
              <a:t>Revokes the access rights</a:t>
            </a:r>
            <a:endParaRPr lang="en-US" sz="1700" dirty="0">
              <a:ea typeface="ＭＳ Ｐゴシック" pitchFamily="-109" charset="-128"/>
              <a:cs typeface="ＭＳ Ｐゴシック" pitchFamily="-109" charset="-128"/>
            </a:endParaRPr>
          </a:p>
          <a:p>
            <a:pPr>
              <a:lnSpc>
                <a:spcPct val="90000"/>
              </a:lnSpc>
              <a:buClr>
                <a:schemeClr val="accent6">
                  <a:lumMod val="60000"/>
                  <a:lumOff val="40000"/>
                </a:schemeClr>
              </a:buClr>
            </a:pPr>
            <a:r>
              <a:rPr lang="en-US" sz="1600" b="0" i="0" u="none" strike="noStrike" baseline="0" dirty="0">
                <a:latin typeface="TimesTenLTStd-Roman"/>
              </a:rPr>
              <a:t>In general terms, the GRANT command has the following syntax:</a:t>
            </a:r>
          </a:p>
          <a:p>
            <a:pPr eaLnBrk="1" hangingPunct="1">
              <a:lnSpc>
                <a:spcPct val="90000"/>
              </a:lnSpc>
              <a:buClr>
                <a:schemeClr val="accent6">
                  <a:lumMod val="60000"/>
                  <a:lumOff val="40000"/>
                </a:schemeClr>
              </a:buClr>
            </a:pPr>
            <a:endParaRPr lang="en-US" sz="1700" b="1" dirty="0">
              <a:ea typeface="ＭＳ Ｐゴシック" pitchFamily="-109" charset="-128"/>
              <a:cs typeface="ＭＳ Ｐゴシック" pitchFamily="-109" charset="-128"/>
            </a:endParaRPr>
          </a:p>
          <a:p>
            <a:pPr lvl="3" eaLnBrk="1" hangingPunct="1">
              <a:lnSpc>
                <a:spcPct val="90000"/>
              </a:lnSpc>
              <a:buClr>
                <a:schemeClr val="accent6">
                  <a:lumMod val="60000"/>
                  <a:lumOff val="40000"/>
                </a:schemeClr>
              </a:buClr>
            </a:pPr>
            <a:endParaRPr lang="en-US" sz="1500" b="1" dirty="0">
              <a:ea typeface="ＭＳ Ｐゴシック" pitchFamily="-109" charset="-128"/>
            </a:endParaRPr>
          </a:p>
          <a:p>
            <a:pPr marL="1371623" lvl="3" indent="0" eaLnBrk="1" hangingPunct="1">
              <a:lnSpc>
                <a:spcPct val="90000"/>
              </a:lnSpc>
              <a:buClr>
                <a:schemeClr val="accent6">
                  <a:lumMod val="60000"/>
                  <a:lumOff val="40000"/>
                </a:schemeClr>
              </a:buClr>
              <a:buNone/>
            </a:pPr>
            <a:endParaRPr lang="en-US" sz="1500" dirty="0">
              <a:ea typeface="ＭＳ Ｐゴシック" pitchFamily="-109" charset="-128"/>
            </a:endParaRP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36</a:t>
            </a:fld>
            <a:endParaRPr lang="en-US" dirty="0">
              <a:solidFill>
                <a:prstClr val="white">
                  <a:lumMod val="65000"/>
                  <a:lumOff val="35000"/>
                </a:prstClr>
              </a:solidFill>
            </a:endParaRPr>
          </a:p>
        </p:txBody>
      </p:sp>
      <p:pic>
        <p:nvPicPr>
          <p:cNvPr id="5" name="Picture 4">
            <a:extLst>
              <a:ext uri="{FF2B5EF4-FFF2-40B4-BE49-F238E27FC236}">
                <a16:creationId xmlns:a16="http://schemas.microsoft.com/office/drawing/2014/main" id="{1FE29BDF-8FC5-8A12-017C-AFBFD81518B5}"/>
              </a:ext>
            </a:extLst>
          </p:cNvPr>
          <p:cNvPicPr>
            <a:picLocks noChangeAspect="1"/>
          </p:cNvPicPr>
          <p:nvPr/>
        </p:nvPicPr>
        <p:blipFill>
          <a:blip r:embed="rId3"/>
          <a:stretch>
            <a:fillRect/>
          </a:stretch>
        </p:blipFill>
        <p:spPr>
          <a:xfrm>
            <a:off x="78682" y="4068115"/>
            <a:ext cx="4371150" cy="1584176"/>
          </a:xfrm>
          <a:prstGeom prst="rect">
            <a:avLst/>
          </a:prstGeom>
        </p:spPr>
      </p:pic>
      <p:sp>
        <p:nvSpPr>
          <p:cNvPr id="6" name="TextBox 5">
            <a:extLst>
              <a:ext uri="{FF2B5EF4-FFF2-40B4-BE49-F238E27FC236}">
                <a16:creationId xmlns:a16="http://schemas.microsoft.com/office/drawing/2014/main" id="{EF020EA1-C29D-A735-F0D7-B0CBC9CAA450}"/>
              </a:ext>
            </a:extLst>
          </p:cNvPr>
          <p:cNvSpPr txBox="1"/>
          <p:nvPr/>
        </p:nvSpPr>
        <p:spPr>
          <a:xfrm>
            <a:off x="4449832" y="3789040"/>
            <a:ext cx="4694168" cy="2954655"/>
          </a:xfrm>
          <a:prstGeom prst="rect">
            <a:avLst/>
          </a:prstGeom>
          <a:noFill/>
        </p:spPr>
        <p:txBody>
          <a:bodyPr wrap="square" rtlCol="0">
            <a:spAutoFit/>
          </a:bodyPr>
          <a:lstStyle/>
          <a:p>
            <a:pPr marL="171450" indent="-171450" algn="just">
              <a:buFont typeface="Arial" panose="020B0604020202020204" pitchFamily="34" charset="0"/>
              <a:buChar char="•"/>
            </a:pPr>
            <a:r>
              <a:rPr lang="en-US" sz="1400" b="1" i="0" u="none" strike="noStrike" baseline="0" dirty="0">
                <a:solidFill>
                  <a:srgbClr val="FFC000"/>
                </a:solidFill>
                <a:latin typeface="TimesTenLTStd-Roman"/>
              </a:rPr>
              <a:t>The TO </a:t>
            </a:r>
            <a:r>
              <a:rPr lang="en-US" sz="1400" b="0" i="0" u="none" strike="noStrike" baseline="0" dirty="0">
                <a:latin typeface="TimesTenLTStd-Roman"/>
              </a:rPr>
              <a:t>clause specifies the user or role to which the rights are granted. </a:t>
            </a:r>
          </a:p>
          <a:p>
            <a:pPr marL="171450" indent="-171450" algn="just">
              <a:buFont typeface="Arial" panose="020B0604020202020204" pitchFamily="34" charset="0"/>
              <a:buChar char="•"/>
            </a:pPr>
            <a:r>
              <a:rPr lang="en-US" sz="1400" b="1" i="0" u="none" strike="noStrike" baseline="0" dirty="0">
                <a:solidFill>
                  <a:srgbClr val="FFC000"/>
                </a:solidFill>
                <a:latin typeface="TimesTenLTStd-Roman"/>
              </a:rPr>
              <a:t>A PUBLIC </a:t>
            </a:r>
            <a:r>
              <a:rPr lang="en-US" sz="1400" b="0" i="0" u="none" strike="noStrike" baseline="0" dirty="0">
                <a:latin typeface="TimesTenLTStd-Roman"/>
              </a:rPr>
              <a:t>value indicates that any user has the specified access rights. </a:t>
            </a:r>
          </a:p>
          <a:p>
            <a:pPr marL="171450" indent="-171450" algn="just">
              <a:buFont typeface="Arial" panose="020B0604020202020204" pitchFamily="34" charset="0"/>
              <a:buChar char="•"/>
            </a:pPr>
            <a:r>
              <a:rPr lang="en-US" sz="1400" b="0" i="0" u="none" strike="noStrike" baseline="0" dirty="0">
                <a:latin typeface="TimesTenLTStd-Roman"/>
              </a:rPr>
              <a:t>The optional </a:t>
            </a:r>
            <a:r>
              <a:rPr lang="en-US" sz="1400" b="1" i="0" u="none" strike="noStrike" baseline="0" dirty="0">
                <a:solidFill>
                  <a:srgbClr val="FFC000"/>
                </a:solidFill>
                <a:latin typeface="TimesTenLTStd-Roman"/>
              </a:rPr>
              <a:t>IDENTIFIED BY </a:t>
            </a:r>
            <a:r>
              <a:rPr lang="en-US" sz="1400" b="0" i="0" u="none" strike="noStrike" baseline="0" dirty="0">
                <a:latin typeface="TimesTenLTStd-Roman"/>
              </a:rPr>
              <a:t>clause specifies a password that must be used to revoke the access rights of this </a:t>
            </a:r>
            <a:r>
              <a:rPr lang="en-US" sz="1400" b="1" i="0" u="none" strike="noStrike" baseline="0" dirty="0">
                <a:solidFill>
                  <a:srgbClr val="FFC000"/>
                </a:solidFill>
                <a:latin typeface="TimesTenLTStd-Roman"/>
              </a:rPr>
              <a:t>GRANT command</a:t>
            </a:r>
            <a:r>
              <a:rPr lang="en-US" sz="1400" b="0" i="0" u="none" strike="noStrike" baseline="0" dirty="0">
                <a:latin typeface="TimesTenLTStd-Roman"/>
              </a:rPr>
              <a:t>. </a:t>
            </a:r>
          </a:p>
          <a:p>
            <a:pPr marL="171450" indent="-171450" algn="just">
              <a:buFont typeface="Arial" panose="020B0604020202020204" pitchFamily="34" charset="0"/>
              <a:buChar char="•"/>
            </a:pPr>
            <a:r>
              <a:rPr lang="en-US" sz="1400" b="0" i="0" u="none" strike="noStrike" baseline="0" dirty="0">
                <a:latin typeface="TimesTenLTStd-Roman"/>
              </a:rPr>
              <a:t>The </a:t>
            </a:r>
            <a:r>
              <a:rPr lang="en-US" sz="1400" b="1" i="0" u="none" strike="noStrike" baseline="0" dirty="0">
                <a:solidFill>
                  <a:srgbClr val="FFC000"/>
                </a:solidFill>
                <a:latin typeface="TimesTenLTStd-Roman"/>
              </a:rPr>
              <a:t>GRANT OPTION </a:t>
            </a:r>
            <a:r>
              <a:rPr lang="en-US" sz="1400" b="0" i="0" u="none" strike="noStrike" baseline="0" dirty="0">
                <a:latin typeface="TimesTenLTStd-Roman"/>
              </a:rPr>
              <a:t>indicates that the grantee can grant this access right to other users, with or without the grant option. </a:t>
            </a:r>
          </a:p>
          <a:p>
            <a:pPr marL="171450" indent="-171450" algn="just">
              <a:buFont typeface="Arial" panose="020B0604020202020204" pitchFamily="34" charset="0"/>
              <a:buChar char="•"/>
            </a:pPr>
            <a:r>
              <a:rPr lang="en-US" sz="1400" b="0" i="0" u="none" strike="noStrike" baseline="0" dirty="0">
                <a:latin typeface="TimesTenLTStd-Roman"/>
              </a:rPr>
              <a:t>As a simple example, consider the following statement: </a:t>
            </a:r>
          </a:p>
          <a:p>
            <a:pPr marL="628650" lvl="1" indent="-171450" algn="just">
              <a:buFont typeface="Arial" panose="020B0604020202020204" pitchFamily="34" charset="0"/>
              <a:buChar char="•"/>
            </a:pPr>
            <a:r>
              <a:rPr lang="en-US" sz="1400" b="1" i="0" u="none" strike="noStrike" baseline="0" dirty="0">
                <a:solidFill>
                  <a:srgbClr val="FFC000"/>
                </a:solidFill>
                <a:latin typeface="TimesTenLTStd-Roman"/>
              </a:rPr>
              <a:t>GRANT SELECT ON ANY TABLE TO </a:t>
            </a:r>
            <a:r>
              <a:rPr lang="en-US" sz="1400" b="1" i="0" u="none" strike="noStrike" baseline="0" dirty="0" err="1">
                <a:solidFill>
                  <a:srgbClr val="FFC000"/>
                </a:solidFill>
                <a:latin typeface="TimesTenLTStd-Roman"/>
              </a:rPr>
              <a:t>ricflair</a:t>
            </a:r>
            <a:endParaRPr lang="en-US" sz="1400" b="1" i="0" u="none" strike="noStrike" baseline="0" dirty="0">
              <a:solidFill>
                <a:srgbClr val="FFC000"/>
              </a:solidFill>
              <a:latin typeface="TimesTenLTStd-Roman"/>
            </a:endParaRPr>
          </a:p>
          <a:p>
            <a:endParaRPr lang="en-PK" dirty="0"/>
          </a:p>
        </p:txBody>
      </p:sp>
      <p:sp>
        <p:nvSpPr>
          <p:cNvPr id="7" name="TextBox 6">
            <a:extLst>
              <a:ext uri="{FF2B5EF4-FFF2-40B4-BE49-F238E27FC236}">
                <a16:creationId xmlns:a16="http://schemas.microsoft.com/office/drawing/2014/main" id="{428D94CB-E580-F2BE-9177-E49412699276}"/>
              </a:ext>
            </a:extLst>
          </p:cNvPr>
          <p:cNvSpPr txBox="1"/>
          <p:nvPr/>
        </p:nvSpPr>
        <p:spPr>
          <a:xfrm>
            <a:off x="3563888" y="6530707"/>
            <a:ext cx="5856245" cy="307777"/>
          </a:xfrm>
          <a:prstGeom prst="rect">
            <a:avLst/>
          </a:prstGeom>
          <a:noFill/>
        </p:spPr>
        <p:txBody>
          <a:bodyPr wrap="square">
            <a:spAutoFit/>
          </a:bodyPr>
          <a:lstStyle/>
          <a:p>
            <a:r>
              <a:rPr lang="en-US" sz="1400" b="0" i="0" u="none" strike="noStrike" baseline="0" dirty="0">
                <a:latin typeface="TimesTenLTStd-Roman"/>
              </a:rPr>
              <a:t>This statement enables the user</a:t>
            </a:r>
            <a:r>
              <a:rPr lang="en-US" sz="1400" b="1" i="0" u="none" strike="noStrike" baseline="0" dirty="0">
                <a:solidFill>
                  <a:srgbClr val="FFC000"/>
                </a:solidFill>
                <a:latin typeface="TimesTenLTStd-Roman"/>
              </a:rPr>
              <a:t> </a:t>
            </a:r>
            <a:r>
              <a:rPr lang="en-US" sz="1400" b="1" i="0" u="none" strike="noStrike" baseline="0" dirty="0" err="1">
                <a:solidFill>
                  <a:srgbClr val="FFC000"/>
                </a:solidFill>
                <a:latin typeface="TimesTenLTStd-Roman"/>
              </a:rPr>
              <a:t>ricflair</a:t>
            </a:r>
            <a:r>
              <a:rPr lang="en-US" sz="1400" b="1" i="0" u="none" strike="noStrike" baseline="0" dirty="0">
                <a:solidFill>
                  <a:srgbClr val="FFC000"/>
                </a:solidFill>
                <a:latin typeface="TimesTenLTStd-Roman"/>
              </a:rPr>
              <a:t> </a:t>
            </a:r>
            <a:r>
              <a:rPr lang="en-US" sz="1400" b="0" i="0" u="none" strike="noStrike" baseline="0" dirty="0">
                <a:latin typeface="TimesTenLTStd-Roman"/>
              </a:rPr>
              <a:t>to query any table in the database</a:t>
            </a:r>
            <a:endParaRPr lang="en-PK"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395536" y="175373"/>
            <a:ext cx="7055380" cy="888050"/>
          </a:xfrm>
        </p:spPr>
        <p:txBody>
          <a:bodyPr/>
          <a:lstStyle/>
          <a:p>
            <a:pPr eaLnBrk="1" fontAlgn="auto" hangingPunct="1">
              <a:spcAft>
                <a:spcPts val="0"/>
              </a:spcAft>
              <a:defRPr/>
            </a:pPr>
            <a:r>
              <a:rPr lang="en-US" dirty="0">
                <a:solidFill>
                  <a:schemeClr val="accent6">
                    <a:lumMod val="40000"/>
                    <a:lumOff val="60000"/>
                  </a:schemeClr>
                </a:solidFill>
              </a:rPr>
              <a:t>SQL Access Definition</a:t>
            </a:r>
          </a:p>
        </p:txBody>
      </p:sp>
      <p:sp>
        <p:nvSpPr>
          <p:cNvPr id="221187" name="Rectangle 3"/>
          <p:cNvSpPr>
            <a:spLocks noGrp="1" noChangeArrowheads="1"/>
          </p:cNvSpPr>
          <p:nvPr>
            <p:ph idx="1"/>
          </p:nvPr>
        </p:nvSpPr>
        <p:spPr>
          <a:xfrm>
            <a:off x="16429" y="1063423"/>
            <a:ext cx="9225061" cy="5149488"/>
          </a:xfrm>
        </p:spPr>
        <p:txBody>
          <a:bodyPr wrap="square" numCol="1" anchor="t" anchorCtr="0" compatLnSpc="1">
            <a:prstTxWarp prst="textNoShape">
              <a:avLst/>
            </a:prstTxWarp>
            <a:normAutofit/>
          </a:bodyPr>
          <a:lstStyle/>
          <a:p>
            <a:pPr algn="l"/>
            <a:r>
              <a:rPr lang="en-US" sz="1600" b="0" i="0" u="none" strike="noStrike" baseline="0" dirty="0"/>
              <a:t>Different implementations of SQL provide different ranges of access rights. The following is a typical list:</a:t>
            </a:r>
          </a:p>
          <a:p>
            <a:pPr lvl="2" algn="just"/>
            <a:r>
              <a:rPr lang="en-US" sz="1400" b="1" dirty="0">
                <a:solidFill>
                  <a:srgbClr val="FFC000"/>
                </a:solidFill>
                <a:ea typeface="ＭＳ Ｐゴシック" pitchFamily="-109" charset="-128"/>
              </a:rPr>
              <a:t>Select: </a:t>
            </a:r>
            <a:r>
              <a:rPr lang="en-US" sz="1400" b="0" i="0" u="none" strike="noStrike" baseline="0" dirty="0"/>
              <a:t>Grantee may read entire database; individual tables; or specific columns in a table.</a:t>
            </a:r>
            <a:endParaRPr lang="en-US" sz="1400" b="0" i="0" u="none" strike="noStrike" baseline="0" dirty="0">
              <a:ea typeface="ＭＳ Ｐゴシック" pitchFamily="-109" charset="-128"/>
            </a:endParaRPr>
          </a:p>
          <a:p>
            <a:pPr lvl="2" algn="just" eaLnBrk="1" hangingPunct="1">
              <a:lnSpc>
                <a:spcPct val="90000"/>
              </a:lnSpc>
              <a:buClr>
                <a:schemeClr val="accent6">
                  <a:lumMod val="60000"/>
                  <a:lumOff val="40000"/>
                </a:schemeClr>
              </a:buClr>
            </a:pPr>
            <a:r>
              <a:rPr lang="en-US" sz="1400" b="1" dirty="0">
                <a:solidFill>
                  <a:srgbClr val="FFC000"/>
                </a:solidFill>
                <a:ea typeface="ＭＳ Ｐゴシック" pitchFamily="-109" charset="-128"/>
              </a:rPr>
              <a:t>Insert: </a:t>
            </a:r>
            <a:r>
              <a:rPr lang="en-US" sz="1400" b="0" i="0" u="none" strike="noStrike" baseline="0" dirty="0"/>
              <a:t>Grantee may insert rows in a table; or insert rows with values for specific columns in a table.</a:t>
            </a:r>
            <a:endParaRPr lang="en-US" sz="1400" dirty="0">
              <a:ea typeface="ＭＳ Ｐゴシック" pitchFamily="-109" charset="-128"/>
            </a:endParaRPr>
          </a:p>
          <a:p>
            <a:pPr lvl="2" algn="just" eaLnBrk="1" hangingPunct="1">
              <a:lnSpc>
                <a:spcPct val="90000"/>
              </a:lnSpc>
              <a:buClr>
                <a:schemeClr val="accent6">
                  <a:lumMod val="60000"/>
                  <a:lumOff val="40000"/>
                </a:schemeClr>
              </a:buClr>
            </a:pPr>
            <a:r>
              <a:rPr lang="en-US" sz="1400" b="1" dirty="0">
                <a:solidFill>
                  <a:srgbClr val="FFC000"/>
                </a:solidFill>
                <a:ea typeface="ＭＳ Ｐゴシック" pitchFamily="-109" charset="-128"/>
              </a:rPr>
              <a:t>Update: </a:t>
            </a:r>
            <a:r>
              <a:rPr lang="en-US" sz="1400" b="0" i="0" u="none" strike="noStrike" baseline="0" dirty="0"/>
              <a:t>Semantics is similar to INSERT.</a:t>
            </a:r>
            <a:endParaRPr lang="en-US" sz="1400" dirty="0">
              <a:ea typeface="ＭＳ Ｐゴシック" pitchFamily="-109" charset="-128"/>
            </a:endParaRPr>
          </a:p>
          <a:p>
            <a:pPr lvl="2" algn="just" eaLnBrk="1" hangingPunct="1">
              <a:lnSpc>
                <a:spcPct val="90000"/>
              </a:lnSpc>
              <a:buClr>
                <a:schemeClr val="accent6">
                  <a:lumMod val="60000"/>
                  <a:lumOff val="40000"/>
                </a:schemeClr>
              </a:buClr>
            </a:pPr>
            <a:r>
              <a:rPr lang="en-US" sz="1400" b="1" dirty="0">
                <a:solidFill>
                  <a:srgbClr val="FFC000"/>
                </a:solidFill>
                <a:ea typeface="ＭＳ Ｐゴシック" pitchFamily="-109" charset="-128"/>
              </a:rPr>
              <a:t>Delete:</a:t>
            </a:r>
            <a:r>
              <a:rPr lang="en-US" sz="1400" dirty="0">
                <a:ea typeface="ＭＳ Ｐゴシック" pitchFamily="-109" charset="-128"/>
              </a:rPr>
              <a:t> </a:t>
            </a:r>
            <a:r>
              <a:rPr lang="en-US" sz="1400" b="0" i="0" u="none" strike="noStrike" baseline="0" dirty="0"/>
              <a:t>Grantee may delete rows from a table</a:t>
            </a:r>
          </a:p>
          <a:p>
            <a:pPr lvl="2" algn="just" eaLnBrk="1" hangingPunct="1">
              <a:lnSpc>
                <a:spcPct val="90000"/>
              </a:lnSpc>
              <a:buClr>
                <a:schemeClr val="accent6">
                  <a:lumMod val="60000"/>
                  <a:lumOff val="40000"/>
                </a:schemeClr>
              </a:buClr>
            </a:pPr>
            <a:r>
              <a:rPr lang="en-US" sz="1400" b="1" dirty="0">
                <a:solidFill>
                  <a:srgbClr val="FFC000"/>
                </a:solidFill>
                <a:ea typeface="ＭＳ Ｐゴシック" pitchFamily="-109" charset="-128"/>
              </a:rPr>
              <a:t>References: </a:t>
            </a:r>
            <a:r>
              <a:rPr lang="en-US" sz="1400" b="0" i="0" u="none" strike="noStrike" baseline="0" dirty="0"/>
              <a:t>Grantee is allowed to define foreign keys in another table that refer to the specified columns.</a:t>
            </a:r>
            <a:endParaRPr lang="en-US" sz="1700" b="0" i="0" u="none" strike="noStrike" baseline="0" dirty="0"/>
          </a:p>
          <a:p>
            <a:pPr algn="l"/>
            <a:r>
              <a:rPr lang="en-US" sz="1600" b="0" i="0" u="none" strike="noStrike" baseline="0" dirty="0"/>
              <a:t>The REVOKE command has the following syntax</a:t>
            </a:r>
            <a:endParaRPr lang="en-US" sz="1700" b="0" i="0" u="none" strike="noStrike" baseline="0" dirty="0"/>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37</a:t>
            </a:fld>
            <a:endParaRPr lang="en-US" dirty="0">
              <a:solidFill>
                <a:prstClr val="white">
                  <a:lumMod val="65000"/>
                  <a:lumOff val="35000"/>
                </a:prstClr>
              </a:solidFill>
            </a:endParaRPr>
          </a:p>
        </p:txBody>
      </p:sp>
      <p:pic>
        <p:nvPicPr>
          <p:cNvPr id="3" name="Picture 2">
            <a:extLst>
              <a:ext uri="{FF2B5EF4-FFF2-40B4-BE49-F238E27FC236}">
                <a16:creationId xmlns:a16="http://schemas.microsoft.com/office/drawing/2014/main" id="{5259E26A-C0D3-6B6A-AE3C-CA5B02B89553}"/>
              </a:ext>
            </a:extLst>
          </p:cNvPr>
          <p:cNvPicPr>
            <a:picLocks noChangeAspect="1"/>
          </p:cNvPicPr>
          <p:nvPr/>
        </p:nvPicPr>
        <p:blipFill rotWithShape="1">
          <a:blip r:embed="rId3"/>
          <a:srcRect r="4372" b="13088"/>
          <a:stretch/>
        </p:blipFill>
        <p:spPr>
          <a:xfrm>
            <a:off x="395536" y="4077072"/>
            <a:ext cx="5790265" cy="1612695"/>
          </a:xfrm>
          <a:prstGeom prst="rect">
            <a:avLst/>
          </a:prstGeom>
        </p:spPr>
      </p:pic>
      <p:sp>
        <p:nvSpPr>
          <p:cNvPr id="4" name="TextBox 3">
            <a:extLst>
              <a:ext uri="{FF2B5EF4-FFF2-40B4-BE49-F238E27FC236}">
                <a16:creationId xmlns:a16="http://schemas.microsoft.com/office/drawing/2014/main" id="{075244AC-F56B-3251-B9E4-5DF28EB0C4AB}"/>
              </a:ext>
            </a:extLst>
          </p:cNvPr>
          <p:cNvSpPr txBox="1"/>
          <p:nvPr/>
        </p:nvSpPr>
        <p:spPr>
          <a:xfrm>
            <a:off x="3199284" y="5751246"/>
            <a:ext cx="5940152" cy="923330"/>
          </a:xfrm>
          <a:prstGeom prst="rect">
            <a:avLst/>
          </a:prstGeom>
          <a:noFill/>
        </p:spPr>
        <p:txBody>
          <a:bodyPr wrap="square">
            <a:spAutoFit/>
          </a:bodyPr>
          <a:lstStyle/>
          <a:p>
            <a:pPr algn="just"/>
            <a:r>
              <a:rPr lang="en-US" sz="1800" b="0" i="0" u="none" strike="noStrike" baseline="0" dirty="0">
                <a:latin typeface="TimesTenLTStd-Roman"/>
              </a:rPr>
              <a:t>The following statement revokes the access rights of the preceding example:</a:t>
            </a:r>
          </a:p>
          <a:p>
            <a:pPr algn="just"/>
            <a:r>
              <a:rPr lang="en-US" sz="1800" b="1" i="0" u="none" strike="noStrike" baseline="0" dirty="0">
                <a:solidFill>
                  <a:srgbClr val="FFC000"/>
                </a:solidFill>
                <a:latin typeface="TimesTenLTStd-Roman"/>
              </a:rPr>
              <a:t>REVOKE SELECT ON ANY TABLE FROM </a:t>
            </a:r>
            <a:r>
              <a:rPr lang="en-US" sz="1800" b="1" i="0" u="none" strike="noStrike" baseline="0" dirty="0" err="1">
                <a:solidFill>
                  <a:srgbClr val="FFC000"/>
                </a:solidFill>
                <a:latin typeface="TimesTenLTStd-Roman"/>
              </a:rPr>
              <a:t>ricflair</a:t>
            </a:r>
            <a:endParaRPr lang="en-PK" b="1" dirty="0">
              <a:solidFill>
                <a:srgbClr val="FFC000"/>
              </a:solidFill>
            </a:endParaRPr>
          </a:p>
        </p:txBody>
      </p:sp>
    </p:spTree>
    <p:extLst>
      <p:ext uri="{BB962C8B-B14F-4D97-AF65-F5344CB8AC3E}">
        <p14:creationId xmlns:p14="http://schemas.microsoft.com/office/powerpoint/2010/main" val="3845363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b="41667"/>
          <a:stretch/>
        </p:blipFill>
        <p:spPr>
          <a:xfrm>
            <a:off x="3302617" y="2276872"/>
            <a:ext cx="5810164" cy="4386104"/>
          </a:xfrm>
          <a:prstGeom prst="rect">
            <a:avLst/>
          </a:prstGeom>
          <a:solidFill>
            <a:schemeClr val="tx1"/>
          </a:solidFill>
        </p:spPr>
      </p:pic>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38</a:t>
            </a:fld>
            <a:endParaRPr lang="en-US" dirty="0">
              <a:solidFill>
                <a:prstClr val="white">
                  <a:lumMod val="65000"/>
                  <a:lumOff val="35000"/>
                </a:prstClr>
              </a:solidFill>
            </a:endParaRPr>
          </a:p>
        </p:txBody>
      </p:sp>
      <p:sp>
        <p:nvSpPr>
          <p:cNvPr id="4" name="Rectangle 2">
            <a:extLst>
              <a:ext uri="{FF2B5EF4-FFF2-40B4-BE49-F238E27FC236}">
                <a16:creationId xmlns:a16="http://schemas.microsoft.com/office/drawing/2014/main" id="{6A0FC601-8A24-DD86-50B7-0B92ED4BE543}"/>
              </a:ext>
            </a:extLst>
          </p:cNvPr>
          <p:cNvSpPr>
            <a:spLocks noGrp="1" noChangeArrowheads="1"/>
          </p:cNvSpPr>
          <p:nvPr>
            <p:ph type="title"/>
          </p:nvPr>
        </p:nvSpPr>
        <p:spPr>
          <a:xfrm>
            <a:off x="179512" y="-20686"/>
            <a:ext cx="7055380" cy="1400530"/>
          </a:xfrm>
        </p:spPr>
        <p:txBody>
          <a:bodyPr/>
          <a:lstStyle/>
          <a:p>
            <a:pPr eaLnBrk="1" fontAlgn="auto" hangingPunct="1">
              <a:spcAft>
                <a:spcPts val="0"/>
              </a:spcAft>
              <a:defRPr/>
            </a:pPr>
            <a:r>
              <a:rPr lang="en-US" sz="4000" i="0" u="none" strike="noStrike" baseline="0" dirty="0">
                <a:solidFill>
                  <a:srgbClr val="808080"/>
                </a:solidFill>
                <a:latin typeface="Century Gothic" panose="020B0502020202020204" pitchFamily="34" charset="0"/>
              </a:rPr>
              <a:t>Cascading Authorizations</a:t>
            </a:r>
            <a:endParaRPr lang="en-US" sz="4000" dirty="0">
              <a:solidFill>
                <a:schemeClr val="accent6">
                  <a:lumMod val="40000"/>
                  <a:lumOff val="6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6990D9BD-7511-4994-70A9-EE4E573076B9}"/>
              </a:ext>
            </a:extLst>
          </p:cNvPr>
          <p:cNvSpPr txBox="1"/>
          <p:nvPr/>
        </p:nvSpPr>
        <p:spPr>
          <a:xfrm>
            <a:off x="21358" y="1379844"/>
            <a:ext cx="3269100" cy="4524315"/>
          </a:xfrm>
          <a:prstGeom prst="rect">
            <a:avLst/>
          </a:prstGeom>
          <a:noFill/>
        </p:spPr>
        <p:txBody>
          <a:bodyPr wrap="square">
            <a:spAutoFit/>
          </a:bodyPr>
          <a:lstStyle/>
          <a:p>
            <a:pPr marL="285750" indent="-285750" algn="just">
              <a:buFont typeface="Arial" panose="020B0604020202020204" pitchFamily="34" charset="0"/>
              <a:buChar char="•"/>
            </a:pPr>
            <a:r>
              <a:rPr lang="en-PK" dirty="0"/>
              <a:t>The figure indicates that Ann grants the access right to Bob at time t = 10 and to Chris at time t = 20. </a:t>
            </a:r>
            <a:endParaRPr lang="en-US" dirty="0"/>
          </a:p>
          <a:p>
            <a:pPr marL="285750" indent="-285750" algn="just">
              <a:buFont typeface="Arial" panose="020B0604020202020204" pitchFamily="34" charset="0"/>
              <a:buChar char="•"/>
            </a:pPr>
            <a:r>
              <a:rPr lang="en-PK" dirty="0"/>
              <a:t>Assume the grant option is always used. Thus, Bob is able to grant the access right to David at t = 30.</a:t>
            </a:r>
            <a:endParaRPr lang="en-US" dirty="0"/>
          </a:p>
          <a:p>
            <a:pPr marL="285750" indent="-285750" algn="just">
              <a:buFont typeface="Arial" panose="020B0604020202020204" pitchFamily="34" charset="0"/>
              <a:buChar char="•"/>
            </a:pPr>
            <a:r>
              <a:rPr lang="en-PK" dirty="0"/>
              <a:t>Chris redundantly grants the access right to David at t = 50.</a:t>
            </a:r>
            <a:endParaRPr lang="en-US" dirty="0"/>
          </a:p>
          <a:p>
            <a:pPr marL="285750" indent="-285750" algn="just">
              <a:buFont typeface="Arial" panose="020B0604020202020204" pitchFamily="34" charset="0"/>
              <a:buChar char="•"/>
            </a:pPr>
            <a:r>
              <a:rPr lang="en-PK" dirty="0"/>
              <a:t>Meanwhile, David grants the right to Ellen, who in turn grants it to Jim; and subsequently David grants the right to Frank.</a:t>
            </a:r>
          </a:p>
        </p:txBody>
      </p:sp>
    </p:spTree>
  </p:cSld>
  <p:clrMapOvr>
    <a:masterClrMapping/>
  </p:clrMapOvr>
  <p:transition spd="slow">
    <p:strips/>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0" y="355019"/>
            <a:ext cx="9144000" cy="767687"/>
          </a:xfrm>
        </p:spPr>
        <p:txBody>
          <a:bodyPr wrap="square" numCol="1" anchorCtr="0" compatLnSpc="1">
            <a:prstTxWarp prst="textNoShape">
              <a:avLst/>
            </a:prstTxWarp>
            <a:noAutofit/>
          </a:bodyPr>
          <a:lstStyle/>
          <a:p>
            <a:pPr>
              <a:defRPr/>
            </a:pPr>
            <a:r>
              <a:rPr lang="en-US" sz="3600" b="1" dirty="0">
                <a:solidFill>
                  <a:schemeClr val="accent6">
                    <a:lumMod val="40000"/>
                    <a:lumOff val="60000"/>
                  </a:schemeClr>
                </a:solidFill>
              </a:rPr>
              <a:t>Role-Based Access Control (RBAC)</a:t>
            </a:r>
          </a:p>
        </p:txBody>
      </p:sp>
      <p:sp>
        <p:nvSpPr>
          <p:cNvPr id="225283" name="Rectangle 3"/>
          <p:cNvSpPr>
            <a:spLocks noGrp="1" noChangeArrowheads="1"/>
          </p:cNvSpPr>
          <p:nvPr>
            <p:ph idx="1"/>
          </p:nvPr>
        </p:nvSpPr>
        <p:spPr>
          <a:xfrm>
            <a:off x="97435" y="1182878"/>
            <a:ext cx="9052320" cy="2867684"/>
          </a:xfrm>
        </p:spPr>
        <p:txBody>
          <a:bodyPr wrap="square" numCol="1" anchor="t" anchorCtr="0" compatLnSpc="1">
            <a:prstTxWarp prst="textNoShape">
              <a:avLst/>
            </a:prstTxWarp>
            <a:noAutofit/>
          </a:bodyPr>
          <a:lstStyle/>
          <a:p>
            <a:pPr algn="just" eaLnBrk="1" hangingPunct="1">
              <a:lnSpc>
                <a:spcPct val="90000"/>
              </a:lnSpc>
              <a:buClr>
                <a:schemeClr val="accent6">
                  <a:lumMod val="60000"/>
                  <a:lumOff val="40000"/>
                </a:schemeClr>
              </a:buClr>
              <a:buSzPct val="180000"/>
            </a:pPr>
            <a:r>
              <a:rPr lang="en-US" sz="1200" b="0" i="0" u="none" strike="noStrike" baseline="0" dirty="0"/>
              <a:t>A role-based access control (RBAC) scheme is a natural fit for database access control.</a:t>
            </a:r>
          </a:p>
          <a:p>
            <a:pPr algn="just" eaLnBrk="1" hangingPunct="1">
              <a:lnSpc>
                <a:spcPct val="90000"/>
              </a:lnSpc>
              <a:buClr>
                <a:schemeClr val="accent6">
                  <a:lumMod val="60000"/>
                  <a:lumOff val="40000"/>
                </a:schemeClr>
              </a:buClr>
              <a:buSzPct val="180000"/>
            </a:pPr>
            <a:r>
              <a:rPr lang="en-US" sz="1200" b="0" i="0" u="none" strike="noStrike" baseline="0" dirty="0"/>
              <a:t>Unlike a file system associated with a single or a few applications, a database system often supports dozens of applications.</a:t>
            </a:r>
            <a:endParaRPr lang="en-US" sz="1200" dirty="0">
              <a:ea typeface="ＭＳ Ｐゴシック" pitchFamily="-109" charset="-128"/>
              <a:cs typeface="ＭＳ Ｐゴシック" pitchFamily="-109" charset="-128"/>
            </a:endParaRPr>
          </a:p>
          <a:p>
            <a:pPr algn="just" eaLnBrk="1" hangingPunct="1">
              <a:lnSpc>
                <a:spcPct val="90000"/>
              </a:lnSpc>
              <a:buClr>
                <a:schemeClr val="accent6">
                  <a:lumMod val="60000"/>
                  <a:lumOff val="40000"/>
                </a:schemeClr>
              </a:buClr>
              <a:buSzPct val="180000"/>
            </a:pPr>
            <a:r>
              <a:rPr lang="en-US" sz="1200" dirty="0">
                <a:ea typeface="ＭＳ Ｐゴシック" pitchFamily="-109" charset="-128"/>
                <a:cs typeface="ＭＳ Ｐゴシック" pitchFamily="-109" charset="-128"/>
              </a:rPr>
              <a:t>Role-based access control eases administrative burden and improves security</a:t>
            </a:r>
          </a:p>
          <a:p>
            <a:pPr algn="just" eaLnBrk="1" hangingPunct="1">
              <a:lnSpc>
                <a:spcPct val="90000"/>
              </a:lnSpc>
              <a:buClr>
                <a:schemeClr val="accent6">
                  <a:lumMod val="60000"/>
                  <a:lumOff val="40000"/>
                </a:schemeClr>
              </a:buClr>
              <a:buSzPct val="180000"/>
            </a:pPr>
            <a:r>
              <a:rPr lang="en-US" sz="1200" dirty="0">
                <a:ea typeface="ＭＳ Ｐゴシック" pitchFamily="-109" charset="-128"/>
                <a:cs typeface="ＭＳ Ｐゴシック" pitchFamily="-109" charset="-128"/>
              </a:rPr>
              <a:t>A database RBAC needs to provide the following capabilities:</a:t>
            </a:r>
          </a:p>
          <a:p>
            <a:pPr lvl="2" algn="just" eaLnBrk="1" hangingPunct="1">
              <a:lnSpc>
                <a:spcPct val="90000"/>
              </a:lnSpc>
              <a:buClr>
                <a:schemeClr val="accent6">
                  <a:lumMod val="60000"/>
                  <a:lumOff val="40000"/>
                </a:schemeClr>
              </a:buClr>
              <a:buSzPct val="180000"/>
            </a:pPr>
            <a:r>
              <a:rPr lang="en-US" sz="1200" dirty="0">
                <a:ea typeface="ＭＳ Ｐゴシック" pitchFamily="-109" charset="-128"/>
              </a:rPr>
              <a:t>Create and delete roles</a:t>
            </a:r>
          </a:p>
          <a:p>
            <a:pPr lvl="2" algn="just" eaLnBrk="1" hangingPunct="1">
              <a:lnSpc>
                <a:spcPct val="90000"/>
              </a:lnSpc>
              <a:buClr>
                <a:schemeClr val="accent6">
                  <a:lumMod val="60000"/>
                  <a:lumOff val="40000"/>
                </a:schemeClr>
              </a:buClr>
              <a:buSzPct val="180000"/>
            </a:pPr>
            <a:r>
              <a:rPr lang="en-US" sz="1200" dirty="0">
                <a:ea typeface="ＭＳ Ｐゴシック" pitchFamily="-109" charset="-128"/>
              </a:rPr>
              <a:t>Define permissions for a role</a:t>
            </a:r>
          </a:p>
          <a:p>
            <a:pPr lvl="2" algn="just" eaLnBrk="1" hangingPunct="1">
              <a:lnSpc>
                <a:spcPct val="90000"/>
              </a:lnSpc>
              <a:buClr>
                <a:schemeClr val="accent6">
                  <a:lumMod val="60000"/>
                  <a:lumOff val="40000"/>
                </a:schemeClr>
              </a:buClr>
              <a:buSzPct val="180000"/>
            </a:pPr>
            <a:r>
              <a:rPr lang="en-US" sz="1200" dirty="0">
                <a:ea typeface="ＭＳ Ｐゴシック" pitchFamily="-109" charset="-128"/>
              </a:rPr>
              <a:t>Assign and cancel assignment of users to roles</a:t>
            </a:r>
          </a:p>
          <a:p>
            <a:pPr lvl="2" algn="just" eaLnBrk="1" hangingPunct="1">
              <a:lnSpc>
                <a:spcPct val="90000"/>
              </a:lnSpc>
              <a:buClr>
                <a:schemeClr val="accent6">
                  <a:lumMod val="60000"/>
                  <a:lumOff val="40000"/>
                </a:schemeClr>
              </a:buClr>
              <a:buSzPct val="180000"/>
            </a:pPr>
            <a:endParaRPr lang="en-US" sz="1200" dirty="0">
              <a:ea typeface="ＭＳ Ｐゴシック" pitchFamily="-109" charset="-128"/>
            </a:endParaRPr>
          </a:p>
          <a:p>
            <a:pPr algn="just">
              <a:lnSpc>
                <a:spcPct val="90000"/>
              </a:lnSpc>
              <a:buClr>
                <a:schemeClr val="accent6">
                  <a:lumMod val="60000"/>
                  <a:lumOff val="40000"/>
                </a:schemeClr>
              </a:buClr>
              <a:buSzPct val="180000"/>
            </a:pPr>
            <a:r>
              <a:rPr lang="en-US" sz="1200" dirty="0">
                <a:ea typeface="ＭＳ Ｐゴシック" pitchFamily="-109" charset="-128"/>
              </a:rPr>
              <a:t>Categories of database users:</a:t>
            </a:r>
          </a:p>
        </p:txBody>
      </p:sp>
      <p:graphicFrame>
        <p:nvGraphicFramePr>
          <p:cNvPr id="4" name="Diagram 3"/>
          <p:cNvGraphicFramePr/>
          <p:nvPr>
            <p:extLst>
              <p:ext uri="{D42A27DB-BD31-4B8C-83A1-F6EECF244321}">
                <p14:modId xmlns:p14="http://schemas.microsoft.com/office/powerpoint/2010/main" val="369065999"/>
              </p:ext>
            </p:extLst>
          </p:nvPr>
        </p:nvGraphicFramePr>
        <p:xfrm>
          <a:off x="359532" y="4198268"/>
          <a:ext cx="8424936" cy="26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39</a:t>
            </a:fld>
            <a:endParaRPr lang="en-US" dirty="0">
              <a:solidFill>
                <a:prstClr val="white">
                  <a:lumMod val="65000"/>
                  <a:lumOff val="35000"/>
                </a:prst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644" y="234924"/>
            <a:ext cx="8229600" cy="1268760"/>
          </a:xfrm>
        </p:spPr>
        <p:txBody>
          <a:bodyPr/>
          <a:lstStyle/>
          <a:p>
            <a:pPr eaLnBrk="1" fontAlgn="auto" hangingPunct="1">
              <a:spcAft>
                <a:spcPts val="0"/>
              </a:spcAft>
              <a:defRPr/>
            </a:pPr>
            <a:r>
              <a:rPr lang="en-US" sz="6000" b="1" dirty="0">
                <a:solidFill>
                  <a:schemeClr val="accent6">
                    <a:lumMod val="40000"/>
                    <a:lumOff val="60000"/>
                  </a:schemeClr>
                </a:solidFill>
              </a:rPr>
              <a:t>Databases</a:t>
            </a:r>
          </a:p>
        </p:txBody>
      </p:sp>
      <p:sp>
        <p:nvSpPr>
          <p:cNvPr id="3" name="Content Placeholder 2"/>
          <p:cNvSpPr>
            <a:spLocks noGrp="1"/>
          </p:cNvSpPr>
          <p:nvPr>
            <p:ph idx="1"/>
          </p:nvPr>
        </p:nvSpPr>
        <p:spPr>
          <a:xfrm>
            <a:off x="152400" y="1556792"/>
            <a:ext cx="4648200" cy="5040560"/>
          </a:xfrm>
        </p:spPr>
        <p:txBody>
          <a:bodyPr>
            <a:normAutofit fontScale="92500" lnSpcReduction="10000"/>
          </a:bodyPr>
          <a:lstStyle/>
          <a:p>
            <a:pPr eaLnBrk="1" fontAlgn="auto" hangingPunct="1">
              <a:spcAft>
                <a:spcPts val="0"/>
              </a:spcAft>
              <a:buClr>
                <a:schemeClr val="accent6">
                  <a:lumMod val="40000"/>
                  <a:lumOff val="60000"/>
                </a:schemeClr>
              </a:buClr>
              <a:buSzPct val="70000"/>
              <a:buFont typeface="Wingdings" pitchFamily="2" charset="2"/>
              <a:buChar char=""/>
              <a:defRPr/>
            </a:pPr>
            <a:r>
              <a:rPr lang="en-US" dirty="0"/>
              <a:t>S</a:t>
            </a:r>
            <a:r>
              <a:rPr lang="en-US" dirty="0">
                <a:ea typeface="+mn-ea"/>
                <a:cs typeface="+mn-cs"/>
              </a:rPr>
              <a:t>tructured collection of data stored for use by one or more applications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a:ea typeface="+mn-ea"/>
                <a:cs typeface="+mn-cs"/>
              </a:rPr>
              <a:t>ontains the relationships between data items and groups of data items</a:t>
            </a:r>
          </a:p>
          <a:p>
            <a:pPr eaLnBrk="1" fontAlgn="auto" hangingPunct="1">
              <a:spcAft>
                <a:spcPts val="0"/>
              </a:spcAft>
              <a:buClr>
                <a:schemeClr val="accent6">
                  <a:lumMod val="40000"/>
                  <a:lumOff val="60000"/>
                </a:schemeClr>
              </a:buClr>
              <a:buSzPct val="70000"/>
              <a:buFont typeface="Wingdings" pitchFamily="2" charset="2"/>
              <a:buChar char=""/>
              <a:defRPr/>
            </a:pPr>
            <a:endParaRPr lang="en-US" dirty="0">
              <a:ea typeface="+mn-ea"/>
              <a:cs typeface="+mn-cs"/>
            </a:endParaRPr>
          </a:p>
          <a:p>
            <a:pPr eaLnBrk="1" fontAlgn="auto" hangingPunct="1">
              <a:spcAft>
                <a:spcPts val="0"/>
              </a:spcAft>
              <a:buClr>
                <a:schemeClr val="accent6">
                  <a:lumMod val="40000"/>
                  <a:lumOff val="60000"/>
                </a:schemeClr>
              </a:buClr>
              <a:buSzPct val="70000"/>
              <a:buFont typeface="Wingdings" pitchFamily="2" charset="2"/>
              <a:buChar char=""/>
              <a:defRPr/>
            </a:pPr>
            <a:r>
              <a:rPr lang="en-US" dirty="0"/>
              <a:t>C</a:t>
            </a:r>
            <a:r>
              <a:rPr lang="en-US" dirty="0">
                <a:ea typeface="+mn-ea"/>
                <a:cs typeface="+mn-cs"/>
              </a:rPr>
              <a:t>an sometimes contain sensitive data that needs to be secured</a:t>
            </a:r>
          </a:p>
          <a:p>
            <a:pPr marL="342900" lvl="2" indent="-342900" eaLnBrk="1" fontAlgn="auto" hangingPunct="1">
              <a:spcBef>
                <a:spcPts val="2000"/>
              </a:spcBef>
              <a:spcAft>
                <a:spcPts val="1200"/>
              </a:spcAft>
              <a:buClr>
                <a:schemeClr val="accent6">
                  <a:lumMod val="40000"/>
                  <a:lumOff val="60000"/>
                </a:schemeClr>
              </a:buClr>
              <a:buSzPct val="70000"/>
              <a:buNone/>
              <a:defRPr/>
            </a:pPr>
            <a:r>
              <a:rPr lang="en-US" sz="2400" dirty="0"/>
              <a:t>Q</a:t>
            </a:r>
            <a:r>
              <a:rPr lang="en-US" sz="2400" dirty="0">
                <a:ea typeface="+mn-ea"/>
              </a:rPr>
              <a:t>uery language</a:t>
            </a:r>
          </a:p>
          <a:p>
            <a:pPr lvl="2" eaLnBrk="1" fontAlgn="auto" hangingPunct="1">
              <a:spcBef>
                <a:spcPts val="0"/>
              </a:spcBef>
              <a:spcAft>
                <a:spcPts val="0"/>
              </a:spcAft>
              <a:buClr>
                <a:schemeClr val="accent6">
                  <a:lumMod val="40000"/>
                  <a:lumOff val="60000"/>
                </a:schemeClr>
              </a:buClr>
              <a:buSzPct val="70000"/>
              <a:buFont typeface="Wingdings" pitchFamily="2" charset="2"/>
              <a:buChar char=""/>
              <a:defRPr/>
            </a:pPr>
            <a:r>
              <a:rPr lang="en-US" sz="2054" dirty="0"/>
              <a:t>P</a:t>
            </a:r>
            <a:r>
              <a:rPr lang="en-US" sz="2054" dirty="0">
                <a:ea typeface="+mn-ea"/>
              </a:rPr>
              <a:t>rovides a uniform interface to the database for users and applications</a:t>
            </a:r>
          </a:p>
          <a:p>
            <a:pPr lvl="2" eaLnBrk="1" fontAlgn="auto" hangingPunct="1">
              <a:spcBef>
                <a:spcPts val="0"/>
              </a:spcBef>
              <a:spcAft>
                <a:spcPts val="0"/>
              </a:spcAft>
              <a:buClr>
                <a:schemeClr val="accent2"/>
              </a:buClr>
              <a:buFont typeface="Wingdings" pitchFamily="2" charset="2"/>
              <a:buChar char=""/>
              <a:defRPr/>
            </a:pPr>
            <a:endParaRPr lang="en-US" dirty="0">
              <a:ea typeface="+mn-ea"/>
            </a:endParaRPr>
          </a:p>
        </p:txBody>
      </p:sp>
      <p:graphicFrame>
        <p:nvGraphicFramePr>
          <p:cNvPr id="5" name="Diagram 4"/>
          <p:cNvGraphicFramePr/>
          <p:nvPr>
            <p:extLst>
              <p:ext uri="{D42A27DB-BD31-4B8C-83A1-F6EECF244321}">
                <p14:modId xmlns:p14="http://schemas.microsoft.com/office/powerpoint/2010/main" val="1698761132"/>
              </p:ext>
            </p:extLst>
          </p:nvPr>
        </p:nvGraphicFramePr>
        <p:xfrm>
          <a:off x="5105400" y="2438400"/>
          <a:ext cx="35814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8439" y="0"/>
            <a:ext cx="7285561" cy="7042201"/>
          </a:xfrm>
          <a:prstGeom prst="rect">
            <a:avLst/>
          </a:prstGeom>
        </p:spPr>
      </p:pic>
      <p:sp>
        <p:nvSpPr>
          <p:cNvPr id="5" name="TextBox 4"/>
          <p:cNvSpPr txBox="1"/>
          <p:nvPr/>
        </p:nvSpPr>
        <p:spPr>
          <a:xfrm>
            <a:off x="508000" y="1905000"/>
            <a:ext cx="184666" cy="369332"/>
          </a:xfrm>
          <a:prstGeom prst="rect">
            <a:avLst/>
          </a:prstGeom>
          <a:noFill/>
        </p:spPr>
        <p:txBody>
          <a:bodyPr wrap="none" rtlCol="0">
            <a:spAutoFit/>
          </a:bodyPr>
          <a:lstStyle/>
          <a:p>
            <a:endParaRPr lang="en-US" dirty="0"/>
          </a:p>
        </p:txBody>
      </p:sp>
      <p:sp>
        <p:nvSpPr>
          <p:cNvPr id="6" name="Rectangle 5"/>
          <p:cNvSpPr/>
          <p:nvPr/>
        </p:nvSpPr>
        <p:spPr>
          <a:xfrm>
            <a:off x="0" y="1412776"/>
            <a:ext cx="1835696" cy="2246769"/>
          </a:xfrm>
          <a:prstGeom prst="rect">
            <a:avLst/>
          </a:prstGeom>
        </p:spPr>
        <p:txBody>
          <a:bodyPr wrap="square">
            <a:spAutoFit/>
          </a:bodyPr>
          <a:lstStyle/>
          <a:p>
            <a:pPr algn="ctr"/>
            <a:r>
              <a:rPr lang="en-US" sz="2000" b="1" dirty="0">
                <a:latin typeface="+mn-lt"/>
              </a:rPr>
              <a:t>Table 5.2 </a:t>
            </a:r>
          </a:p>
          <a:p>
            <a:pPr algn="ctr"/>
            <a:r>
              <a:rPr lang="en-US" sz="2000" b="1" dirty="0">
                <a:latin typeface="+mn-lt"/>
              </a:rPr>
              <a:t>Fixed </a:t>
            </a:r>
          </a:p>
          <a:p>
            <a:pPr algn="ctr"/>
            <a:r>
              <a:rPr lang="en-US" sz="2000" b="1" dirty="0">
                <a:latin typeface="+mn-lt"/>
              </a:rPr>
              <a:t>Roles </a:t>
            </a:r>
          </a:p>
          <a:p>
            <a:pPr algn="ctr"/>
            <a:r>
              <a:rPr lang="en-US" sz="2000" b="1" dirty="0">
                <a:latin typeface="+mn-lt"/>
              </a:rPr>
              <a:t>in </a:t>
            </a:r>
          </a:p>
          <a:p>
            <a:pPr algn="ctr"/>
            <a:r>
              <a:rPr lang="en-US" sz="2000" b="1" dirty="0">
                <a:latin typeface="+mn-lt"/>
              </a:rPr>
              <a:t>Microsoft </a:t>
            </a:r>
          </a:p>
          <a:p>
            <a:pPr algn="ctr"/>
            <a:r>
              <a:rPr lang="en-US" sz="2000" b="1" dirty="0">
                <a:latin typeface="+mn-lt"/>
              </a:rPr>
              <a:t>SQL </a:t>
            </a:r>
          </a:p>
          <a:p>
            <a:pPr algn="ctr"/>
            <a:r>
              <a:rPr lang="en-US" sz="2000" b="1" dirty="0">
                <a:latin typeface="+mn-lt"/>
              </a:rPr>
              <a:t>Server </a:t>
            </a:r>
          </a:p>
        </p:txBody>
      </p:sp>
      <p:sp>
        <p:nvSpPr>
          <p:cNvPr id="2" name="TextBox 1"/>
          <p:cNvSpPr txBox="1"/>
          <p:nvPr/>
        </p:nvSpPr>
        <p:spPr>
          <a:xfrm>
            <a:off x="72008" y="6405529"/>
            <a:ext cx="1691680" cy="415498"/>
          </a:xfrm>
          <a:prstGeom prst="rect">
            <a:avLst/>
          </a:prstGeom>
          <a:noFill/>
        </p:spPr>
        <p:txBody>
          <a:bodyPr wrap="square" rtlCol="0">
            <a:spAutoFit/>
          </a:bodyPr>
          <a:lstStyle/>
          <a:p>
            <a:r>
              <a:rPr lang="en-US" sz="1050"/>
              <a:t>(Table is on page 165 in the textbook)</a:t>
            </a:r>
          </a:p>
        </p:txBody>
      </p:sp>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40</a:t>
            </a:fld>
            <a:endParaRPr lang="en-US" dirty="0">
              <a:solidFill>
                <a:prstClr val="white">
                  <a:lumMod val="65000"/>
                  <a:lumOff val="35000"/>
                </a:prstClr>
              </a:solidFill>
            </a:endParaRPr>
          </a:p>
        </p:txBody>
      </p:sp>
    </p:spTree>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B5407A-BAC2-8611-9842-C166EE08AA62}"/>
              </a:ext>
            </a:extLst>
          </p:cNvPr>
          <p:cNvSpPr>
            <a:spLocks noGrp="1"/>
          </p:cNvSpPr>
          <p:nvPr>
            <p:ph idx="1"/>
          </p:nvPr>
        </p:nvSpPr>
        <p:spPr>
          <a:xfrm>
            <a:off x="161764" y="1331259"/>
            <a:ext cx="8820472" cy="5526741"/>
          </a:xfrm>
        </p:spPr>
        <p:txBody>
          <a:bodyPr/>
          <a:lstStyle/>
          <a:p>
            <a:pPr algn="just"/>
            <a:r>
              <a:rPr lang="en-US" sz="1800" b="0" i="0" u="none" strike="noStrike" baseline="0" dirty="0">
                <a:latin typeface="TimesTenLTStd-Roman"/>
              </a:rPr>
              <a:t>Inference, as it relates to database security, is the process of performing authorized queries and deducing unauthorized information from the legitimate responses received.</a:t>
            </a:r>
          </a:p>
          <a:p>
            <a:pPr algn="just"/>
            <a:r>
              <a:rPr lang="en-US" sz="1800" b="0" i="0" u="none" strike="noStrike" baseline="0" dirty="0">
                <a:latin typeface="TimesTenLTStd-Roman"/>
              </a:rPr>
              <a:t>The inference problem arises when the combination of a number of data items is more sensitive than the individual items, or when a combination of data items can be used to infer data of higher sensitivity</a:t>
            </a:r>
          </a:p>
          <a:p>
            <a:pPr algn="just"/>
            <a:endParaRPr lang="en-PK" dirty="0"/>
          </a:p>
        </p:txBody>
      </p:sp>
      <p:sp>
        <p:nvSpPr>
          <p:cNvPr id="4" name="Slide Number Placeholder 3">
            <a:extLst>
              <a:ext uri="{FF2B5EF4-FFF2-40B4-BE49-F238E27FC236}">
                <a16:creationId xmlns:a16="http://schemas.microsoft.com/office/drawing/2014/main" id="{A582B7BD-430F-BEC2-BAC2-A55094670341}"/>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41</a:t>
            </a:fld>
            <a:endParaRPr lang="en-US" dirty="0">
              <a:solidFill>
                <a:prstClr val="white">
                  <a:lumMod val="65000"/>
                  <a:lumOff val="35000"/>
                </a:prstClr>
              </a:solidFill>
            </a:endParaRPr>
          </a:p>
        </p:txBody>
      </p:sp>
      <p:sp>
        <p:nvSpPr>
          <p:cNvPr id="6" name="Rectangle 2">
            <a:extLst>
              <a:ext uri="{FF2B5EF4-FFF2-40B4-BE49-F238E27FC236}">
                <a16:creationId xmlns:a16="http://schemas.microsoft.com/office/drawing/2014/main" id="{AA11CE03-7C5F-325D-AF55-B7D8E1BB6225}"/>
              </a:ext>
            </a:extLst>
          </p:cNvPr>
          <p:cNvSpPr txBox="1">
            <a:spLocks noChangeArrowheads="1"/>
          </p:cNvSpPr>
          <p:nvPr/>
        </p:nvSpPr>
        <p:spPr>
          <a:xfrm>
            <a:off x="323528" y="235554"/>
            <a:ext cx="7055380" cy="88805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dirty="0">
                <a:solidFill>
                  <a:schemeClr val="accent6">
                    <a:lumMod val="40000"/>
                    <a:lumOff val="60000"/>
                  </a:schemeClr>
                </a:solidFill>
              </a:rPr>
              <a:t>Inference</a:t>
            </a:r>
          </a:p>
        </p:txBody>
      </p:sp>
      <p:pic>
        <p:nvPicPr>
          <p:cNvPr id="2" name="Picture 1" descr="f7.pdf">
            <a:extLst>
              <a:ext uri="{FF2B5EF4-FFF2-40B4-BE49-F238E27FC236}">
                <a16:creationId xmlns:a16="http://schemas.microsoft.com/office/drawing/2014/main" id="{07517352-0F77-EBC5-FC77-485BB365E797}"/>
              </a:ext>
            </a:extLst>
          </p:cNvPr>
          <p:cNvPicPr>
            <a:picLocks noChangeAspect="1"/>
          </p:cNvPicPr>
          <p:nvPr/>
        </p:nvPicPr>
        <p:blipFill rotWithShape="1">
          <a:blip r:embed="rId2">
            <a:extLst>
              <a:ext uri="{28A0092B-C50C-407E-A947-70E740481C1C}">
                <a14:useLocalDpi xmlns:a14="http://schemas.microsoft.com/office/drawing/2010/main" val="0"/>
              </a:ext>
            </a:extLst>
          </a:blip>
          <a:srcRect l="5704" t="17748" r="3186" b="18405"/>
          <a:stretch/>
        </p:blipFill>
        <p:spPr>
          <a:xfrm>
            <a:off x="4788024" y="2880573"/>
            <a:ext cx="4355976" cy="3950365"/>
          </a:xfrm>
          <a:prstGeom prst="rect">
            <a:avLst/>
          </a:prstGeom>
          <a:solidFill>
            <a:schemeClr val="tx1"/>
          </a:solidFill>
        </p:spPr>
      </p:pic>
      <p:sp>
        <p:nvSpPr>
          <p:cNvPr id="8" name="TextBox 7">
            <a:extLst>
              <a:ext uri="{FF2B5EF4-FFF2-40B4-BE49-F238E27FC236}">
                <a16:creationId xmlns:a16="http://schemas.microsoft.com/office/drawing/2014/main" id="{DEB49C89-ED23-AB01-47CE-33F7E566F6A7}"/>
              </a:ext>
            </a:extLst>
          </p:cNvPr>
          <p:cNvSpPr txBox="1"/>
          <p:nvPr/>
        </p:nvSpPr>
        <p:spPr>
          <a:xfrm>
            <a:off x="155315" y="3474535"/>
            <a:ext cx="4572000" cy="2062103"/>
          </a:xfrm>
          <a:prstGeom prst="rect">
            <a:avLst/>
          </a:prstGeom>
          <a:noFill/>
        </p:spPr>
        <p:txBody>
          <a:bodyPr wrap="square">
            <a:spAutoFit/>
          </a:bodyPr>
          <a:lstStyle/>
          <a:p>
            <a:pPr algn="just"/>
            <a:r>
              <a:rPr lang="en-US" sz="1600" b="0" i="0" u="none" strike="noStrike" baseline="0" dirty="0">
                <a:latin typeface="TimesTenLTStd-Roman"/>
              </a:rPr>
              <a:t>Figure 5.7 illustrates the process. The attacker may make use of non-sensitive data as well as metadata. Metadata refers to knowledge about correlations or dependencies among data items that can be used to</a:t>
            </a:r>
          </a:p>
          <a:p>
            <a:pPr algn="just"/>
            <a:r>
              <a:rPr lang="en-US" sz="1600" b="0" i="0" u="none" strike="noStrike" baseline="0" dirty="0">
                <a:latin typeface="TimesTenLTStd-Roman"/>
              </a:rPr>
              <a:t>deduce information not otherwise available to a particular user. The information transfer path by which unauthorized data is obtained is referred to as an </a:t>
            </a:r>
            <a:r>
              <a:rPr lang="en-US" sz="1600" b="1" i="0" u="none" strike="noStrike" baseline="0" dirty="0">
                <a:latin typeface="TimesTenLTStd-Bold"/>
              </a:rPr>
              <a:t>inference channel</a:t>
            </a:r>
            <a:r>
              <a:rPr lang="en-US" sz="1600" b="0" i="0" u="none" strike="noStrike" baseline="0" dirty="0">
                <a:latin typeface="TimesTenLTStd-Roman"/>
              </a:rPr>
              <a:t>.</a:t>
            </a:r>
            <a:endParaRPr lang="en-PK" sz="1600" dirty="0"/>
          </a:p>
        </p:txBody>
      </p:sp>
    </p:spTree>
    <p:extLst>
      <p:ext uri="{BB962C8B-B14F-4D97-AF65-F5344CB8AC3E}">
        <p14:creationId xmlns:p14="http://schemas.microsoft.com/office/powerpoint/2010/main" val="139878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B5407A-BAC2-8611-9842-C166EE08AA62}"/>
              </a:ext>
            </a:extLst>
          </p:cNvPr>
          <p:cNvSpPr>
            <a:spLocks noGrp="1"/>
          </p:cNvSpPr>
          <p:nvPr>
            <p:ph idx="1"/>
          </p:nvPr>
        </p:nvSpPr>
        <p:spPr>
          <a:xfrm>
            <a:off x="161764" y="1044184"/>
            <a:ext cx="8820472" cy="4195481"/>
          </a:xfrm>
        </p:spPr>
        <p:txBody>
          <a:bodyPr/>
          <a:lstStyle/>
          <a:p>
            <a:pPr algn="l"/>
            <a:r>
              <a:rPr lang="en-US" sz="1800" b="0" i="0" u="none" strike="noStrike" baseline="0" dirty="0">
                <a:latin typeface="TimesTenLTStd-Roman"/>
              </a:rPr>
              <a:t>In general terms, two inference techniques can be used to derive additional information:</a:t>
            </a:r>
          </a:p>
          <a:p>
            <a:pPr lvl="1"/>
            <a:r>
              <a:rPr lang="en-US" sz="1600" b="0" i="0" u="none" strike="noStrike" baseline="0" dirty="0">
                <a:latin typeface="TimesTenLTStd-Roman"/>
              </a:rPr>
              <a:t>Analyzing functional dependencies between attributes within a table or across tables, and</a:t>
            </a:r>
          </a:p>
          <a:p>
            <a:pPr lvl="1"/>
            <a:r>
              <a:rPr lang="en-US" sz="1600" b="0" i="0" u="none" strike="noStrike" baseline="0" dirty="0">
                <a:latin typeface="TimesTenLTStd-Roman"/>
              </a:rPr>
              <a:t>merging views with the same constraints.</a:t>
            </a:r>
            <a:endParaRPr lang="en-PK" dirty="0"/>
          </a:p>
        </p:txBody>
      </p:sp>
      <p:sp>
        <p:nvSpPr>
          <p:cNvPr id="4" name="Slide Number Placeholder 3">
            <a:extLst>
              <a:ext uri="{FF2B5EF4-FFF2-40B4-BE49-F238E27FC236}">
                <a16:creationId xmlns:a16="http://schemas.microsoft.com/office/drawing/2014/main" id="{A582B7BD-430F-BEC2-BAC2-A55094670341}"/>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42</a:t>
            </a:fld>
            <a:endParaRPr lang="en-US" dirty="0">
              <a:solidFill>
                <a:prstClr val="white">
                  <a:lumMod val="65000"/>
                  <a:lumOff val="35000"/>
                </a:prstClr>
              </a:solidFill>
            </a:endParaRPr>
          </a:p>
        </p:txBody>
      </p:sp>
      <p:sp>
        <p:nvSpPr>
          <p:cNvPr id="6" name="Rectangle 2">
            <a:extLst>
              <a:ext uri="{FF2B5EF4-FFF2-40B4-BE49-F238E27FC236}">
                <a16:creationId xmlns:a16="http://schemas.microsoft.com/office/drawing/2014/main" id="{AA11CE03-7C5F-325D-AF55-B7D8E1BB6225}"/>
              </a:ext>
            </a:extLst>
          </p:cNvPr>
          <p:cNvSpPr txBox="1">
            <a:spLocks noChangeArrowheads="1"/>
          </p:cNvSpPr>
          <p:nvPr/>
        </p:nvSpPr>
        <p:spPr>
          <a:xfrm>
            <a:off x="323528" y="235554"/>
            <a:ext cx="7055380" cy="88805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dirty="0">
                <a:solidFill>
                  <a:schemeClr val="accent6">
                    <a:lumMod val="40000"/>
                    <a:lumOff val="60000"/>
                  </a:schemeClr>
                </a:solidFill>
              </a:rPr>
              <a:t>Inference</a:t>
            </a:r>
          </a:p>
        </p:txBody>
      </p:sp>
      <p:pic>
        <p:nvPicPr>
          <p:cNvPr id="10" name="Picture 9">
            <a:extLst>
              <a:ext uri="{FF2B5EF4-FFF2-40B4-BE49-F238E27FC236}">
                <a16:creationId xmlns:a16="http://schemas.microsoft.com/office/drawing/2014/main" id="{C184AB37-CD06-6624-5855-86FA6033C217}"/>
              </a:ext>
            </a:extLst>
          </p:cNvPr>
          <p:cNvPicPr>
            <a:picLocks noChangeAspect="1"/>
          </p:cNvPicPr>
          <p:nvPr/>
        </p:nvPicPr>
        <p:blipFill>
          <a:blip r:embed="rId2"/>
          <a:stretch>
            <a:fillRect/>
          </a:stretch>
        </p:blipFill>
        <p:spPr>
          <a:xfrm>
            <a:off x="5233464" y="1932234"/>
            <a:ext cx="3906391" cy="4455087"/>
          </a:xfrm>
          <a:prstGeom prst="rect">
            <a:avLst/>
          </a:prstGeom>
        </p:spPr>
      </p:pic>
      <p:pic>
        <p:nvPicPr>
          <p:cNvPr id="12" name="Picture 11">
            <a:extLst>
              <a:ext uri="{FF2B5EF4-FFF2-40B4-BE49-F238E27FC236}">
                <a16:creationId xmlns:a16="http://schemas.microsoft.com/office/drawing/2014/main" id="{37E07815-E1CE-C6A2-72E7-4DD6A3097DB3}"/>
              </a:ext>
            </a:extLst>
          </p:cNvPr>
          <p:cNvPicPr>
            <a:picLocks noChangeAspect="1"/>
          </p:cNvPicPr>
          <p:nvPr/>
        </p:nvPicPr>
        <p:blipFill rotWithShape="1">
          <a:blip r:embed="rId3"/>
          <a:srcRect r="5031"/>
          <a:stretch/>
        </p:blipFill>
        <p:spPr>
          <a:xfrm>
            <a:off x="3101" y="4044855"/>
            <a:ext cx="5237609" cy="1258969"/>
          </a:xfrm>
          <a:prstGeom prst="rect">
            <a:avLst/>
          </a:prstGeom>
        </p:spPr>
      </p:pic>
      <p:sp>
        <p:nvSpPr>
          <p:cNvPr id="14" name="TextBox 13">
            <a:extLst>
              <a:ext uri="{FF2B5EF4-FFF2-40B4-BE49-F238E27FC236}">
                <a16:creationId xmlns:a16="http://schemas.microsoft.com/office/drawing/2014/main" id="{E6334248-B565-7B5D-2896-FD26A01F8149}"/>
              </a:ext>
            </a:extLst>
          </p:cNvPr>
          <p:cNvSpPr txBox="1"/>
          <p:nvPr/>
        </p:nvSpPr>
        <p:spPr>
          <a:xfrm>
            <a:off x="3101" y="2289962"/>
            <a:ext cx="5379558" cy="1754326"/>
          </a:xfrm>
          <a:prstGeom prst="rect">
            <a:avLst/>
          </a:prstGeom>
          <a:noFill/>
        </p:spPr>
        <p:txBody>
          <a:bodyPr wrap="square">
            <a:spAutoFit/>
          </a:bodyPr>
          <a:lstStyle/>
          <a:p>
            <a:r>
              <a:rPr lang="en-US" sz="1800" b="0" i="0" u="none" strike="noStrike" baseline="0" dirty="0">
                <a:latin typeface="TimesTenLTStd-Roman"/>
              </a:rPr>
              <a:t>An example of the latter, shown in </a:t>
            </a:r>
            <a:r>
              <a:rPr lang="en-US" sz="1800" b="1" i="0" u="none" strike="noStrike" baseline="0" dirty="0">
                <a:latin typeface="TimesTenLTStd-Roman"/>
              </a:rPr>
              <a:t>Figure 5.8, </a:t>
            </a:r>
            <a:r>
              <a:rPr lang="en-US" sz="1800" b="0" i="0" u="none" strike="noStrike" baseline="0" dirty="0">
                <a:latin typeface="TimesTenLTStd-Roman"/>
              </a:rPr>
              <a:t>illustrates the inference problem.</a:t>
            </a:r>
          </a:p>
          <a:p>
            <a:r>
              <a:rPr lang="en-US" sz="1800" b="1" i="0" u="none" strike="noStrike" baseline="0" dirty="0">
                <a:latin typeface="TimesTenLTStd-Roman"/>
              </a:rPr>
              <a:t>Figure 5.8a </a:t>
            </a:r>
            <a:r>
              <a:rPr lang="en-US" sz="1800" b="0" i="0" u="none" strike="noStrike" baseline="0" dirty="0">
                <a:latin typeface="TimesTenLTStd-Roman"/>
              </a:rPr>
              <a:t>shows an Inventory table with four columns. </a:t>
            </a:r>
          </a:p>
          <a:p>
            <a:r>
              <a:rPr lang="en-US" sz="1800" b="1" i="0" u="none" strike="noStrike" baseline="0" dirty="0">
                <a:latin typeface="TimesTenLTStd-Roman"/>
              </a:rPr>
              <a:t>Figure 5.8b </a:t>
            </a:r>
            <a:r>
              <a:rPr lang="en-US" sz="1800" b="0" i="0" u="none" strike="noStrike" baseline="0" dirty="0">
                <a:latin typeface="TimesTenLTStd-Roman"/>
              </a:rPr>
              <a:t>shows two views, defined in SQL as follows:</a:t>
            </a:r>
            <a:endParaRPr lang="en-PK" dirty="0"/>
          </a:p>
        </p:txBody>
      </p:sp>
      <p:sp>
        <p:nvSpPr>
          <p:cNvPr id="16" name="TextBox 15">
            <a:extLst>
              <a:ext uri="{FF2B5EF4-FFF2-40B4-BE49-F238E27FC236}">
                <a16:creationId xmlns:a16="http://schemas.microsoft.com/office/drawing/2014/main" id="{AB4AF867-D547-5F48-E2B2-2802806334E6}"/>
              </a:ext>
            </a:extLst>
          </p:cNvPr>
          <p:cNvSpPr txBox="1"/>
          <p:nvPr/>
        </p:nvSpPr>
        <p:spPr>
          <a:xfrm>
            <a:off x="-4142" y="5367983"/>
            <a:ext cx="4848442" cy="1477328"/>
          </a:xfrm>
          <a:prstGeom prst="rect">
            <a:avLst/>
          </a:prstGeom>
          <a:noFill/>
        </p:spPr>
        <p:txBody>
          <a:bodyPr wrap="square">
            <a:spAutoFit/>
          </a:bodyPr>
          <a:lstStyle/>
          <a:p>
            <a:pPr algn="just"/>
            <a:r>
              <a:rPr lang="en-US" sz="1800" b="0" i="0" u="none" strike="noStrike" baseline="0" dirty="0">
                <a:latin typeface="TimesTenLTStd-Roman"/>
              </a:rPr>
              <a:t>A user who knows the structure of the Inventory table and who knows that the view tables maintain the same row order as the Inventory table is then able to merge the two views to construct the table shown in </a:t>
            </a:r>
            <a:r>
              <a:rPr lang="en-US" sz="1800" b="1" i="0" u="none" strike="noStrike" baseline="0" dirty="0">
                <a:latin typeface="TimesTenLTStd-Roman"/>
              </a:rPr>
              <a:t>Figure 5.8c.</a:t>
            </a:r>
            <a:endParaRPr lang="en-PK" b="1" dirty="0"/>
          </a:p>
        </p:txBody>
      </p:sp>
    </p:spTree>
    <p:extLst>
      <p:ext uri="{BB962C8B-B14F-4D97-AF65-F5344CB8AC3E}">
        <p14:creationId xmlns:p14="http://schemas.microsoft.com/office/powerpoint/2010/main" val="2484217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57200" y="0"/>
            <a:ext cx="8229600" cy="936104"/>
          </a:xfrm>
        </p:spPr>
        <p:txBody>
          <a:bodyPr/>
          <a:lstStyle/>
          <a:p>
            <a:pPr eaLnBrk="1" fontAlgn="auto" hangingPunct="1">
              <a:spcAft>
                <a:spcPts val="0"/>
              </a:spcAft>
              <a:defRPr/>
            </a:pPr>
            <a:r>
              <a:rPr lang="en-US" dirty="0">
                <a:solidFill>
                  <a:schemeClr val="accent6">
                    <a:lumMod val="40000"/>
                    <a:lumOff val="60000"/>
                  </a:schemeClr>
                </a:solidFill>
                <a:ea typeface="+mj-ea"/>
                <a:cs typeface="+mj-cs"/>
              </a:rPr>
              <a:t>Inference Detection</a:t>
            </a:r>
          </a:p>
        </p:txBody>
      </p:sp>
      <p:sp>
        <p:nvSpPr>
          <p:cNvPr id="231427" name="Rectangle 3"/>
          <p:cNvSpPr>
            <a:spLocks noGrp="1" noChangeArrowheads="1"/>
          </p:cNvSpPr>
          <p:nvPr>
            <p:ph idx="1"/>
          </p:nvPr>
        </p:nvSpPr>
        <p:spPr>
          <a:xfrm>
            <a:off x="466006" y="5886450"/>
            <a:ext cx="8229600" cy="801216"/>
          </a:xfrm>
        </p:spPr>
        <p:txBody>
          <a:bodyPr wrap="square" numCol="1" anchor="t" anchorCtr="0" compatLnSpc="1">
            <a:prstTxWarp prst="textNoShape">
              <a:avLst/>
            </a:prstTxWarp>
            <a:normAutofit fontScale="62500" lnSpcReduction="20000"/>
          </a:bodyPr>
          <a:lstStyle/>
          <a:p>
            <a:pPr marL="342900" lvl="2" indent="-342900"/>
            <a:r>
              <a:rPr lang="en-US" sz="2400" dirty="0">
                <a:ea typeface="ＭＳ Ｐゴシック" pitchFamily="-109" charset="-128"/>
                <a:cs typeface="ＭＳ Ｐゴシック" pitchFamily="-109" charset="-128"/>
              </a:rPr>
              <a:t>Some inference detection algorithm is needed for either of these approaches</a:t>
            </a:r>
          </a:p>
          <a:p>
            <a:pPr marL="342900" lvl="2" indent="-342900"/>
            <a:r>
              <a:rPr lang="en-US" sz="2400" dirty="0">
                <a:ea typeface="ＭＳ Ｐゴシック" pitchFamily="-109" charset="-128"/>
                <a:cs typeface="ＭＳ Ｐゴシック" pitchFamily="-109" charset="-128"/>
              </a:rPr>
              <a:t>Progress has been made in devising specific inference detection techniques for multilevel secure databases and statistical databases</a:t>
            </a:r>
          </a:p>
        </p:txBody>
      </p:sp>
      <p:graphicFrame>
        <p:nvGraphicFramePr>
          <p:cNvPr id="4" name="Diagram 3"/>
          <p:cNvGraphicFramePr/>
          <p:nvPr>
            <p:extLst>
              <p:ext uri="{D42A27DB-BD31-4B8C-83A1-F6EECF244321}">
                <p14:modId xmlns:p14="http://schemas.microsoft.com/office/powerpoint/2010/main" val="520058546"/>
              </p:ext>
            </p:extLst>
          </p:nvPr>
        </p:nvGraphicFramePr>
        <p:xfrm>
          <a:off x="228600" y="914500"/>
          <a:ext cx="8458200" cy="472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a:xfrm>
            <a:off x="50" y="5762625"/>
            <a:ext cx="9144000" cy="1588"/>
          </a:xfrm>
          <a:prstGeom prst="line">
            <a:avLst/>
          </a:prstGeom>
          <a:ln>
            <a:solidFill>
              <a:schemeClr val="accent5">
                <a:lumMod val="20000"/>
                <a:lumOff val="80000"/>
              </a:schemeClr>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43</a:t>
            </a:fld>
            <a:endParaRPr lang="en-US" dirty="0">
              <a:solidFill>
                <a:prstClr val="white">
                  <a:lumMod val="65000"/>
                  <a:lumOff val="35000"/>
                </a:prst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44</a:t>
            </a:fld>
            <a:endParaRPr lang="en-US" dirty="0">
              <a:solidFill>
                <a:prstClr val="white">
                  <a:lumMod val="65000"/>
                  <a:lumOff val="35000"/>
                </a:prstClr>
              </a:solidFill>
            </a:endParaRPr>
          </a:p>
        </p:txBody>
      </p:sp>
      <p:sp>
        <p:nvSpPr>
          <p:cNvPr id="3" name="Rectangle 2">
            <a:extLst>
              <a:ext uri="{FF2B5EF4-FFF2-40B4-BE49-F238E27FC236}">
                <a16:creationId xmlns:a16="http://schemas.microsoft.com/office/drawing/2014/main" id="{E9B8F740-4465-5069-0BBE-60D977338D05}"/>
              </a:ext>
            </a:extLst>
          </p:cNvPr>
          <p:cNvSpPr txBox="1">
            <a:spLocks noChangeArrowheads="1"/>
          </p:cNvSpPr>
          <p:nvPr/>
        </p:nvSpPr>
        <p:spPr>
          <a:xfrm>
            <a:off x="323528" y="235554"/>
            <a:ext cx="7055380" cy="88805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dirty="0">
                <a:solidFill>
                  <a:schemeClr val="accent6">
                    <a:lumMod val="40000"/>
                    <a:lumOff val="60000"/>
                  </a:schemeClr>
                </a:solidFill>
              </a:rPr>
              <a:t>Inference</a:t>
            </a:r>
          </a:p>
        </p:txBody>
      </p:sp>
      <p:sp>
        <p:nvSpPr>
          <p:cNvPr id="4" name="Content Placeholder 2">
            <a:extLst>
              <a:ext uri="{FF2B5EF4-FFF2-40B4-BE49-F238E27FC236}">
                <a16:creationId xmlns:a16="http://schemas.microsoft.com/office/drawing/2014/main" id="{23FAE07C-9F3A-F056-1943-47DA3C1EEBB0}"/>
              </a:ext>
            </a:extLst>
          </p:cNvPr>
          <p:cNvSpPr>
            <a:spLocks noGrp="1"/>
          </p:cNvSpPr>
          <p:nvPr>
            <p:ph idx="1"/>
          </p:nvPr>
        </p:nvSpPr>
        <p:spPr>
          <a:xfrm>
            <a:off x="161764" y="1331259"/>
            <a:ext cx="8820472" cy="5526741"/>
          </a:xfrm>
        </p:spPr>
        <p:txBody>
          <a:bodyPr/>
          <a:lstStyle/>
          <a:p>
            <a:pPr algn="l"/>
            <a:r>
              <a:rPr lang="en-US" sz="1800" b="0" i="0" u="none" strike="noStrike" baseline="0" dirty="0">
                <a:latin typeface="TimesTenLTStd-Roman"/>
              </a:rPr>
              <a:t>Consider a database containing personnel information, including names, addresses, and salaries of employees. Individually, the name, address, and salary information is available to a subordinate role, such as Clerk, but the association of names and salaries is restricted to a superior role, such as Administrator</a:t>
            </a:r>
          </a:p>
          <a:p>
            <a:pPr algn="l"/>
            <a:r>
              <a:rPr lang="en-US" sz="1800" b="0" i="0" u="none" strike="noStrike" baseline="0" dirty="0">
                <a:latin typeface="TimesTenLTStd-Roman"/>
              </a:rPr>
              <a:t>Figure 5.8. One solution to this problem is to construct three tables, which include the following information:</a:t>
            </a:r>
          </a:p>
          <a:p>
            <a:pPr algn="l"/>
            <a:endParaRPr lang="en-US" sz="1800" dirty="0">
              <a:latin typeface="TimesTenLTStd-Roman"/>
            </a:endParaRPr>
          </a:p>
          <a:p>
            <a:pPr algn="l"/>
            <a:endParaRPr lang="en-US" sz="1800" dirty="0">
              <a:latin typeface="TimesTenLTStd-Roman"/>
            </a:endParaRPr>
          </a:p>
          <a:p>
            <a:pPr algn="l"/>
            <a:endParaRPr lang="en-US" sz="1800" dirty="0">
              <a:latin typeface="TimesTenLTStd-Roman"/>
            </a:endParaRPr>
          </a:p>
          <a:p>
            <a:pPr algn="l"/>
            <a:endParaRPr lang="en-US" sz="1800" dirty="0">
              <a:latin typeface="TimesTenLTStd-Roman"/>
            </a:endParaRPr>
          </a:p>
          <a:p>
            <a:pPr lvl="1" algn="just"/>
            <a:r>
              <a:rPr lang="en-US" sz="1600" b="0" i="0" u="none" strike="noStrike" baseline="0" dirty="0">
                <a:latin typeface="TimesTenLTStd-Roman"/>
              </a:rPr>
              <a:t>where each line consists of the table name followed by a list of column names for that table. In this case, each employee is assigned a unique employee number (Emp#) and a unique salary number (S#). The Employees table and the Salaries table are accessible to the Clerk role, but the Emp-Salary table is only available to the Administrator role. In this structure, the sensitive relationship between employees and salaries is protected from users assigned the Clerk role.</a:t>
            </a:r>
            <a:endParaRPr lang="en-PK" dirty="0"/>
          </a:p>
        </p:txBody>
      </p:sp>
      <p:pic>
        <p:nvPicPr>
          <p:cNvPr id="7" name="Picture 6">
            <a:extLst>
              <a:ext uri="{FF2B5EF4-FFF2-40B4-BE49-F238E27FC236}">
                <a16:creationId xmlns:a16="http://schemas.microsoft.com/office/drawing/2014/main" id="{6EEF4437-CF31-0460-39A2-0605E80B51DB}"/>
              </a:ext>
            </a:extLst>
          </p:cNvPr>
          <p:cNvPicPr>
            <a:picLocks noChangeAspect="1"/>
          </p:cNvPicPr>
          <p:nvPr/>
        </p:nvPicPr>
        <p:blipFill>
          <a:blip r:embed="rId3"/>
          <a:stretch>
            <a:fillRect/>
          </a:stretch>
        </p:blipFill>
        <p:spPr>
          <a:xfrm>
            <a:off x="2267744" y="3429000"/>
            <a:ext cx="4269773" cy="1195038"/>
          </a:xfrm>
          <a:prstGeom prst="rect">
            <a:avLst/>
          </a:prstGeom>
        </p:spPr>
      </p:pic>
    </p:spTree>
  </p:cSld>
  <p:clrMapOvr>
    <a:masterClrMapping/>
  </p:clrMapOvr>
  <p:transition spd="slow">
    <p:wipe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45</a:t>
            </a:fld>
            <a:endParaRPr lang="en-US" dirty="0">
              <a:solidFill>
                <a:prstClr val="white">
                  <a:lumMod val="65000"/>
                  <a:lumOff val="35000"/>
                </a:prstClr>
              </a:solidFill>
            </a:endParaRPr>
          </a:p>
        </p:txBody>
      </p:sp>
      <p:sp>
        <p:nvSpPr>
          <p:cNvPr id="3" name="Rectangle 2">
            <a:extLst>
              <a:ext uri="{FF2B5EF4-FFF2-40B4-BE49-F238E27FC236}">
                <a16:creationId xmlns:a16="http://schemas.microsoft.com/office/drawing/2014/main" id="{E9B8F740-4465-5069-0BBE-60D977338D05}"/>
              </a:ext>
            </a:extLst>
          </p:cNvPr>
          <p:cNvSpPr txBox="1">
            <a:spLocks noChangeArrowheads="1"/>
          </p:cNvSpPr>
          <p:nvPr/>
        </p:nvSpPr>
        <p:spPr>
          <a:xfrm>
            <a:off x="323528" y="235554"/>
            <a:ext cx="7055380" cy="888050"/>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dirty="0">
                <a:solidFill>
                  <a:schemeClr val="accent6">
                    <a:lumMod val="40000"/>
                    <a:lumOff val="60000"/>
                  </a:schemeClr>
                </a:solidFill>
              </a:rPr>
              <a:t>Inference</a:t>
            </a:r>
          </a:p>
        </p:txBody>
      </p:sp>
      <p:sp>
        <p:nvSpPr>
          <p:cNvPr id="4" name="Content Placeholder 2">
            <a:extLst>
              <a:ext uri="{FF2B5EF4-FFF2-40B4-BE49-F238E27FC236}">
                <a16:creationId xmlns:a16="http://schemas.microsoft.com/office/drawing/2014/main" id="{23FAE07C-9F3A-F056-1943-47DA3C1EEBB0}"/>
              </a:ext>
            </a:extLst>
          </p:cNvPr>
          <p:cNvSpPr>
            <a:spLocks noGrp="1"/>
          </p:cNvSpPr>
          <p:nvPr>
            <p:ph idx="1"/>
          </p:nvPr>
        </p:nvSpPr>
        <p:spPr>
          <a:xfrm>
            <a:off x="161764" y="1331259"/>
            <a:ext cx="8820472" cy="5526741"/>
          </a:xfrm>
        </p:spPr>
        <p:txBody>
          <a:bodyPr/>
          <a:lstStyle/>
          <a:p>
            <a:pPr algn="just"/>
            <a:r>
              <a:rPr lang="en-US" sz="1800" b="0" i="0" u="none" strike="noStrike" baseline="0" dirty="0">
                <a:latin typeface="TimesTenLTStd-Roman"/>
              </a:rPr>
              <a:t>Now, suppose we want to add a new attribute, employee start date, which is not sensitive. This could be added to the Salaries table as follows:</a:t>
            </a:r>
          </a:p>
          <a:p>
            <a:pPr algn="just"/>
            <a:endParaRPr lang="en-US" sz="1800" dirty="0">
              <a:latin typeface="TimesTenLTStd-Roman"/>
            </a:endParaRPr>
          </a:p>
          <a:p>
            <a:pPr algn="just"/>
            <a:endParaRPr lang="en-US" sz="1800" dirty="0">
              <a:latin typeface="TimesTenLTStd-Roman"/>
            </a:endParaRPr>
          </a:p>
          <a:p>
            <a:pPr algn="just"/>
            <a:endParaRPr lang="en-US" sz="1800" dirty="0">
              <a:latin typeface="TimesTenLTStd-Roman"/>
            </a:endParaRPr>
          </a:p>
          <a:p>
            <a:pPr algn="just"/>
            <a:endParaRPr lang="en-US" sz="1800" dirty="0">
              <a:latin typeface="TimesTenLTStd-Roman"/>
            </a:endParaRPr>
          </a:p>
          <a:p>
            <a:pPr algn="just"/>
            <a:endParaRPr lang="en-US" sz="1800" dirty="0">
              <a:latin typeface="TimesTenLTStd-Roman"/>
            </a:endParaRPr>
          </a:p>
          <a:p>
            <a:pPr algn="just"/>
            <a:r>
              <a:rPr lang="en-US" sz="1800" b="0" i="0" u="none" strike="noStrike" baseline="0" dirty="0">
                <a:latin typeface="TimesTenLTStd-Roman"/>
              </a:rPr>
              <a:t>However, an employee’s start date is an easily observable or discoverable attribute of an employee. Thus, a user in the Clerk role should be able to infer (or partially infer) the employee’s name. This would compromise the relationship between employee and salary. A straightforward way to remove the inference channel is to add the start-date column to the Employees table rather than to the Salaries table.</a:t>
            </a:r>
            <a:endParaRPr lang="en-US" sz="1800" dirty="0">
              <a:latin typeface="TimesTenLTStd-Roman"/>
            </a:endParaRPr>
          </a:p>
          <a:p>
            <a:pPr algn="just"/>
            <a:endParaRPr lang="en-US" sz="1800" dirty="0">
              <a:latin typeface="TimesTenLTStd-Roman"/>
            </a:endParaRPr>
          </a:p>
          <a:p>
            <a:pPr algn="just"/>
            <a:endParaRPr lang="en-US" sz="1800" dirty="0">
              <a:latin typeface="TimesTenLTStd-Roman"/>
            </a:endParaRPr>
          </a:p>
          <a:p>
            <a:pPr algn="just"/>
            <a:endParaRPr lang="en-US" sz="1800" dirty="0">
              <a:latin typeface="TimesTenLTStd-Roman"/>
            </a:endParaRPr>
          </a:p>
        </p:txBody>
      </p:sp>
      <p:pic>
        <p:nvPicPr>
          <p:cNvPr id="6" name="Picture 5">
            <a:extLst>
              <a:ext uri="{FF2B5EF4-FFF2-40B4-BE49-F238E27FC236}">
                <a16:creationId xmlns:a16="http://schemas.microsoft.com/office/drawing/2014/main" id="{F09F1D9F-C740-2BD9-0934-8662CA072256}"/>
              </a:ext>
            </a:extLst>
          </p:cNvPr>
          <p:cNvPicPr>
            <a:picLocks noChangeAspect="1"/>
          </p:cNvPicPr>
          <p:nvPr/>
        </p:nvPicPr>
        <p:blipFill>
          <a:blip r:embed="rId3"/>
          <a:stretch>
            <a:fillRect/>
          </a:stretch>
        </p:blipFill>
        <p:spPr>
          <a:xfrm>
            <a:off x="1907704" y="2276872"/>
            <a:ext cx="4411293" cy="1260370"/>
          </a:xfrm>
          <a:prstGeom prst="rect">
            <a:avLst/>
          </a:prstGeom>
        </p:spPr>
      </p:pic>
    </p:spTree>
    <p:extLst>
      <p:ext uri="{BB962C8B-B14F-4D97-AF65-F5344CB8AC3E}">
        <p14:creationId xmlns:p14="http://schemas.microsoft.com/office/powerpoint/2010/main" val="3455922807"/>
      </p:ext>
    </p:extLst>
  </p:cSld>
  <p:clrMapOvr>
    <a:masterClrMapping/>
  </p:clrMapOvr>
  <p:transition spd="slow">
    <p:wipe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234355" y="286656"/>
            <a:ext cx="8229600" cy="1600200"/>
          </a:xfrm>
        </p:spPr>
        <p:txBody>
          <a:bodyPr/>
          <a:lstStyle/>
          <a:p>
            <a:pPr eaLnBrk="1" fontAlgn="auto" hangingPunct="1">
              <a:spcAft>
                <a:spcPts val="0"/>
              </a:spcAft>
              <a:defRPr/>
            </a:pPr>
            <a:r>
              <a:rPr lang="en-US" dirty="0">
                <a:solidFill>
                  <a:schemeClr val="accent6">
                    <a:lumMod val="40000"/>
                    <a:lumOff val="60000"/>
                  </a:schemeClr>
                </a:solidFill>
              </a:rPr>
              <a:t>Database Encryption</a:t>
            </a:r>
          </a:p>
        </p:txBody>
      </p:sp>
      <p:sp>
        <p:nvSpPr>
          <p:cNvPr id="247811" name="Rectangle 3"/>
          <p:cNvSpPr>
            <a:spLocks noGrp="1" noChangeArrowheads="1"/>
          </p:cNvSpPr>
          <p:nvPr>
            <p:ph idx="1"/>
          </p:nvPr>
        </p:nvSpPr>
        <p:spPr>
          <a:xfrm>
            <a:off x="228600" y="1187923"/>
            <a:ext cx="8686800" cy="5288632"/>
          </a:xfrm>
        </p:spPr>
        <p:txBody>
          <a:bodyPr>
            <a:normAutofit fontScale="40000" lnSpcReduction="20000"/>
          </a:bodyPr>
          <a:lstStyle/>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The database is typically the most valuable information resource for any organization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dirty="0"/>
              <a:t>P</a:t>
            </a:r>
            <a:r>
              <a:rPr lang="en-US" sz="4364" dirty="0">
                <a:ea typeface="+mn-ea"/>
              </a:rPr>
              <a:t>rotected by multiple layers of security</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F</a:t>
            </a:r>
            <a:r>
              <a:rPr lang="en-US" sz="3636" dirty="0">
                <a:ea typeface="+mn-ea"/>
              </a:rPr>
              <a:t>irewalls, authentication, </a:t>
            </a:r>
            <a:r>
              <a:rPr lang="en-US" sz="3636" dirty="0"/>
              <a:t>general </a:t>
            </a:r>
            <a:r>
              <a:rPr lang="en-US" sz="3636" dirty="0">
                <a:ea typeface="+mn-ea"/>
              </a:rPr>
              <a:t>access control systems, DB access control systems, database encryption</a:t>
            </a:r>
          </a:p>
          <a:p>
            <a:pPr lvl="2"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636" dirty="0"/>
              <a:t>Encryption becomes the last line of defense in database security</a:t>
            </a:r>
            <a:endParaRPr lang="en-US" sz="3636" dirty="0">
              <a:ea typeface="+mn-ea"/>
            </a:endParaRP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00" b="1" dirty="0"/>
              <a:t>Encryption can be applied to the entire database, at the record level, the attribute level, or level of the individual field</a:t>
            </a:r>
          </a:p>
          <a:p>
            <a:pPr marL="342900" lvl="2"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5000" dirty="0"/>
              <a:t>Disadvantages to encryption:</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b="1" dirty="0"/>
              <a:t>K</a:t>
            </a:r>
            <a:r>
              <a:rPr lang="en-US" sz="4364" b="1" dirty="0">
                <a:ea typeface="+mn-ea"/>
              </a:rPr>
              <a:t>ey management</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Authorized users must have access to the decryption key for the data for which they have access</a:t>
            </a:r>
          </a:p>
          <a:p>
            <a:pPr marL="679450" lvl="3" indent="-342900" eaLnBrk="1" fontAlgn="auto" hangingPunct="1">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4364" b="1" dirty="0"/>
              <a:t>I</a:t>
            </a:r>
            <a:r>
              <a:rPr lang="en-US" sz="4364" b="1" dirty="0">
                <a:ea typeface="+mn-ea"/>
              </a:rPr>
              <a:t>nflexibility</a:t>
            </a:r>
          </a:p>
          <a:p>
            <a:pPr lvl="2">
              <a:lnSpc>
                <a:spcPct val="120000"/>
              </a:lnSpc>
              <a:spcBef>
                <a:spcPts val="600"/>
              </a:spcBef>
              <a:spcAft>
                <a:spcPts val="600"/>
              </a:spcAft>
              <a:buClr>
                <a:schemeClr val="accent6">
                  <a:lumMod val="60000"/>
                  <a:lumOff val="40000"/>
                </a:schemeClr>
              </a:buClr>
              <a:buSzPct val="80000"/>
              <a:buFont typeface="Wingdings" pitchFamily="2" charset="2"/>
              <a:buChar char=""/>
              <a:defRPr/>
            </a:pPr>
            <a:r>
              <a:rPr lang="en-US" sz="3800" dirty="0"/>
              <a:t>When part or all of the database is encrypted it becomes more difficult to perform record searching</a:t>
            </a: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46</a:t>
            </a:fld>
            <a:endParaRPr lang="en-US" dirty="0">
              <a:solidFill>
                <a:prstClr val="white">
                  <a:lumMod val="65000"/>
                  <a:lumOff val="35000"/>
                </a:prst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t="21852" b="17778"/>
          <a:stretch/>
        </p:blipFill>
        <p:spPr>
          <a:xfrm>
            <a:off x="971599" y="1412775"/>
            <a:ext cx="6794831" cy="5308553"/>
          </a:xfrm>
          <a:prstGeom prst="rect">
            <a:avLst/>
          </a:prstGeom>
          <a:solidFill>
            <a:schemeClr val="tx1"/>
          </a:solidFill>
        </p:spPr>
      </p:pic>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47</a:t>
            </a:fld>
            <a:endParaRPr lang="en-US" dirty="0">
              <a:solidFill>
                <a:prstClr val="white">
                  <a:lumMod val="65000"/>
                  <a:lumOff val="35000"/>
                </a:prstClr>
              </a:solidFill>
            </a:endParaRPr>
          </a:p>
        </p:txBody>
      </p:sp>
      <p:sp>
        <p:nvSpPr>
          <p:cNvPr id="4" name="Rectangle 2">
            <a:extLst>
              <a:ext uri="{FF2B5EF4-FFF2-40B4-BE49-F238E27FC236}">
                <a16:creationId xmlns:a16="http://schemas.microsoft.com/office/drawing/2014/main" id="{68781CC1-74D8-C2C7-298F-8510D54467EA}"/>
              </a:ext>
            </a:extLst>
          </p:cNvPr>
          <p:cNvSpPr txBox="1">
            <a:spLocks noChangeArrowheads="1"/>
          </p:cNvSpPr>
          <p:nvPr/>
        </p:nvSpPr>
        <p:spPr>
          <a:xfrm>
            <a:off x="234355" y="286656"/>
            <a:ext cx="8229600" cy="776767"/>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dirty="0">
                <a:solidFill>
                  <a:schemeClr val="accent6">
                    <a:lumMod val="40000"/>
                    <a:lumOff val="60000"/>
                  </a:schemeClr>
                </a:solidFill>
              </a:rPr>
              <a:t>Database Encryption</a:t>
            </a:r>
          </a:p>
        </p:txBody>
      </p:sp>
    </p:spTree>
    <p:extLst>
      <p:ext uri="{BB962C8B-B14F-4D97-AF65-F5344CB8AC3E}">
        <p14:creationId xmlns:p14="http://schemas.microsoft.com/office/powerpoint/2010/main" val="1577685160"/>
      </p:ext>
    </p:extLst>
  </p:cSld>
  <p:clrMapOvr>
    <a:masterClrMapping/>
  </p:clrMapOvr>
  <p:transition spd="slow">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48</a:t>
            </a:fld>
            <a:endParaRPr lang="en-US" dirty="0">
              <a:solidFill>
                <a:prstClr val="white">
                  <a:lumMod val="65000"/>
                  <a:lumOff val="35000"/>
                </a:prstClr>
              </a:solidFill>
            </a:endParaRPr>
          </a:p>
        </p:txBody>
      </p:sp>
      <p:pic>
        <p:nvPicPr>
          <p:cNvPr id="5" name="Picture 4">
            <a:extLst>
              <a:ext uri="{FF2B5EF4-FFF2-40B4-BE49-F238E27FC236}">
                <a16:creationId xmlns:a16="http://schemas.microsoft.com/office/drawing/2014/main" id="{0D342AC1-3584-95F6-3A24-1E8D1C416117}"/>
              </a:ext>
            </a:extLst>
          </p:cNvPr>
          <p:cNvPicPr>
            <a:picLocks noChangeAspect="1"/>
          </p:cNvPicPr>
          <p:nvPr/>
        </p:nvPicPr>
        <p:blipFill>
          <a:blip r:embed="rId3"/>
          <a:stretch>
            <a:fillRect/>
          </a:stretch>
        </p:blipFill>
        <p:spPr>
          <a:xfrm>
            <a:off x="439885" y="1628800"/>
            <a:ext cx="8024070" cy="4392488"/>
          </a:xfrm>
          <a:prstGeom prst="rect">
            <a:avLst/>
          </a:prstGeom>
        </p:spPr>
      </p:pic>
      <p:sp>
        <p:nvSpPr>
          <p:cNvPr id="8" name="Rectangle 2">
            <a:extLst>
              <a:ext uri="{FF2B5EF4-FFF2-40B4-BE49-F238E27FC236}">
                <a16:creationId xmlns:a16="http://schemas.microsoft.com/office/drawing/2014/main" id="{C8D84594-474F-614E-9DC9-A7D66C915445}"/>
              </a:ext>
            </a:extLst>
          </p:cNvPr>
          <p:cNvSpPr txBox="1">
            <a:spLocks noChangeArrowheads="1"/>
          </p:cNvSpPr>
          <p:nvPr/>
        </p:nvSpPr>
        <p:spPr>
          <a:xfrm>
            <a:off x="234355" y="286656"/>
            <a:ext cx="8229600" cy="776767"/>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dirty="0">
                <a:solidFill>
                  <a:schemeClr val="accent6">
                    <a:lumMod val="40000"/>
                    <a:lumOff val="60000"/>
                  </a:schemeClr>
                </a:solidFill>
              </a:rPr>
              <a:t>Database Encryption</a:t>
            </a:r>
          </a:p>
        </p:txBody>
      </p:sp>
    </p:spTree>
  </p:cSld>
  <p:clrMapOvr>
    <a:masterClrMapping/>
  </p:clrMapOvr>
  <p:transition spd="slow">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49</a:t>
            </a:fld>
            <a:endParaRPr lang="en-US" dirty="0">
              <a:solidFill>
                <a:prstClr val="white">
                  <a:lumMod val="65000"/>
                  <a:lumOff val="35000"/>
                </a:prstClr>
              </a:solidFill>
            </a:endParaRPr>
          </a:p>
        </p:txBody>
      </p:sp>
      <p:sp>
        <p:nvSpPr>
          <p:cNvPr id="4" name="Rectangle 2">
            <a:extLst>
              <a:ext uri="{FF2B5EF4-FFF2-40B4-BE49-F238E27FC236}">
                <a16:creationId xmlns:a16="http://schemas.microsoft.com/office/drawing/2014/main" id="{68781CC1-74D8-C2C7-298F-8510D54467EA}"/>
              </a:ext>
            </a:extLst>
          </p:cNvPr>
          <p:cNvSpPr txBox="1">
            <a:spLocks noChangeArrowheads="1"/>
          </p:cNvSpPr>
          <p:nvPr/>
        </p:nvSpPr>
        <p:spPr>
          <a:xfrm>
            <a:off x="234355" y="286656"/>
            <a:ext cx="8229600" cy="776767"/>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dirty="0">
                <a:solidFill>
                  <a:schemeClr val="accent6">
                    <a:lumMod val="40000"/>
                    <a:lumOff val="60000"/>
                  </a:schemeClr>
                </a:solidFill>
              </a:rPr>
              <a:t>Database Encryption</a:t>
            </a:r>
          </a:p>
        </p:txBody>
      </p:sp>
      <p:sp>
        <p:nvSpPr>
          <p:cNvPr id="9" name="TextBox 8">
            <a:extLst>
              <a:ext uri="{FF2B5EF4-FFF2-40B4-BE49-F238E27FC236}">
                <a16:creationId xmlns:a16="http://schemas.microsoft.com/office/drawing/2014/main" id="{37A2792D-3065-43E0-1963-D0C29F3906A4}"/>
              </a:ext>
            </a:extLst>
          </p:cNvPr>
          <p:cNvSpPr txBox="1"/>
          <p:nvPr/>
        </p:nvSpPr>
        <p:spPr>
          <a:xfrm>
            <a:off x="215330" y="1340768"/>
            <a:ext cx="8821166" cy="2031325"/>
          </a:xfrm>
          <a:prstGeom prst="rect">
            <a:avLst/>
          </a:prstGeom>
          <a:noFill/>
        </p:spPr>
        <p:txBody>
          <a:bodyPr wrap="square">
            <a:spAutoFit/>
          </a:bodyPr>
          <a:lstStyle/>
          <a:p>
            <a:pPr algn="just"/>
            <a:r>
              <a:rPr lang="en-US" sz="1800" b="0" i="0" u="none" strike="noStrike" baseline="0" dirty="0">
                <a:latin typeface="TimesTenLTStd-Roman"/>
              </a:rPr>
              <a:t>Let us first examine the simplest possible arrangement based on this scenario.</a:t>
            </a:r>
          </a:p>
          <a:p>
            <a:pPr algn="just"/>
            <a:r>
              <a:rPr lang="en-US" sz="1800" b="0" i="0" u="none" strike="noStrike" baseline="0" dirty="0">
                <a:latin typeface="TimesTenLTStd-Roman"/>
              </a:rPr>
              <a:t>Suppose each individual item in the database is encrypted separately, all using the same encryption key. The encrypted database is stored at the server, but the server does not have the key, so the data are secure at the server. Even if someone were able to hack into the server’s system, all he or she would have access to is encrypted data. The client system does have a copy of the encryption key. A user at the client can retrieve a record from the database with the following sequence:</a:t>
            </a:r>
            <a:endParaRPr lang="en-PK" dirty="0"/>
          </a:p>
        </p:txBody>
      </p:sp>
      <p:pic>
        <p:nvPicPr>
          <p:cNvPr id="11" name="Picture 10">
            <a:extLst>
              <a:ext uri="{FF2B5EF4-FFF2-40B4-BE49-F238E27FC236}">
                <a16:creationId xmlns:a16="http://schemas.microsoft.com/office/drawing/2014/main" id="{2ABAA9E0-618D-9DB1-9260-B42B3A870C0B}"/>
              </a:ext>
            </a:extLst>
          </p:cNvPr>
          <p:cNvPicPr>
            <a:picLocks noChangeAspect="1"/>
          </p:cNvPicPr>
          <p:nvPr/>
        </p:nvPicPr>
        <p:blipFill>
          <a:blip r:embed="rId3"/>
          <a:stretch>
            <a:fillRect/>
          </a:stretch>
        </p:blipFill>
        <p:spPr>
          <a:xfrm>
            <a:off x="107504" y="3649438"/>
            <a:ext cx="8671498" cy="2376264"/>
          </a:xfrm>
          <a:prstGeom prst="rect">
            <a:avLst/>
          </a:prstGeom>
        </p:spPr>
      </p:pic>
    </p:spTree>
    <p:extLst>
      <p:ext uri="{BB962C8B-B14F-4D97-AF65-F5344CB8AC3E}">
        <p14:creationId xmlns:p14="http://schemas.microsoft.com/office/powerpoint/2010/main" val="1387900264"/>
      </p:ext>
    </p:extLst>
  </p:cSld>
  <p:clrMapOvr>
    <a:masterClrMapping/>
  </p:clrMapOvr>
  <p:transition spd="slow">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3613" t="15709" r="3733" b="17983"/>
          <a:stretch/>
        </p:blipFill>
        <p:spPr>
          <a:xfrm>
            <a:off x="1187624" y="188640"/>
            <a:ext cx="6969372" cy="6454651"/>
          </a:xfrm>
          <a:prstGeom prst="rect">
            <a:avLst/>
          </a:prstGeom>
          <a:solidFill>
            <a:schemeClr val="tx1"/>
          </a:solidFill>
        </p:spPr>
      </p:pic>
      <p:sp>
        <p:nvSpPr>
          <p:cNvPr id="2" name="Slide Number Placeholder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spTree>
  </p:cSld>
  <p:clrMapOvr>
    <a:masterClrMapping/>
  </p:clrMapOvr>
  <p:transition spd="slow">
    <p:dissolv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l="4889" t="25155" r="4483" b="20566"/>
          <a:stretch/>
        </p:blipFill>
        <p:spPr>
          <a:xfrm>
            <a:off x="4405953" y="1484784"/>
            <a:ext cx="4738047" cy="3672408"/>
          </a:xfrm>
          <a:prstGeom prst="rect">
            <a:avLst/>
          </a:prstGeom>
          <a:solidFill>
            <a:schemeClr val="tx1"/>
          </a:solidFill>
        </p:spPr>
      </p:pic>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50</a:t>
            </a:fld>
            <a:endParaRPr lang="en-US" dirty="0">
              <a:solidFill>
                <a:prstClr val="white">
                  <a:lumMod val="65000"/>
                  <a:lumOff val="35000"/>
                </a:prstClr>
              </a:solidFill>
            </a:endParaRPr>
          </a:p>
        </p:txBody>
      </p:sp>
      <p:sp>
        <p:nvSpPr>
          <p:cNvPr id="4" name="Rectangle 2">
            <a:extLst>
              <a:ext uri="{FF2B5EF4-FFF2-40B4-BE49-F238E27FC236}">
                <a16:creationId xmlns:a16="http://schemas.microsoft.com/office/drawing/2014/main" id="{68781CC1-74D8-C2C7-298F-8510D54467EA}"/>
              </a:ext>
            </a:extLst>
          </p:cNvPr>
          <p:cNvSpPr txBox="1">
            <a:spLocks noChangeArrowheads="1"/>
          </p:cNvSpPr>
          <p:nvPr/>
        </p:nvSpPr>
        <p:spPr>
          <a:xfrm>
            <a:off x="234355" y="286656"/>
            <a:ext cx="8229600" cy="776767"/>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dirty="0">
                <a:solidFill>
                  <a:schemeClr val="accent6">
                    <a:lumMod val="40000"/>
                    <a:lumOff val="60000"/>
                  </a:schemeClr>
                </a:solidFill>
              </a:rPr>
              <a:t>Database Encryption</a:t>
            </a:r>
          </a:p>
        </p:txBody>
      </p:sp>
      <p:sp>
        <p:nvSpPr>
          <p:cNvPr id="7" name="Rectangle 3">
            <a:extLst>
              <a:ext uri="{FF2B5EF4-FFF2-40B4-BE49-F238E27FC236}">
                <a16:creationId xmlns:a16="http://schemas.microsoft.com/office/drawing/2014/main" id="{B9B68794-0B80-0CEC-9B3E-7D7DE635EF10}"/>
              </a:ext>
            </a:extLst>
          </p:cNvPr>
          <p:cNvSpPr txBox="1">
            <a:spLocks noChangeArrowheads="1"/>
          </p:cNvSpPr>
          <p:nvPr/>
        </p:nvSpPr>
        <p:spPr>
          <a:xfrm>
            <a:off x="17545" y="1258190"/>
            <a:ext cx="4572000" cy="5771210"/>
          </a:xfrm>
          <a:prstGeom prst="rect">
            <a:avLst/>
          </a:prstGeom>
        </p:spPr>
        <p:txBody>
          <a:bodyPr>
            <a:normAutofit fontScale="92500" lnSpcReduction="20000"/>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l"/>
            <a:r>
              <a:rPr lang="en-US" sz="1700" b="0" i="0" u="none" strike="noStrike" baseline="0" dirty="0">
                <a:latin typeface="TimesTenLTStd-Roman"/>
              </a:rPr>
              <a:t>For example, consider this query, which was introduced in database of Figure 5.4a:</a:t>
            </a:r>
          </a:p>
          <a:p>
            <a:pPr algn="l"/>
            <a:endParaRPr lang="en-US" sz="1800" dirty="0">
              <a:latin typeface="TimesTenLTStd-Roman"/>
            </a:endParaRPr>
          </a:p>
          <a:p>
            <a:pPr algn="l"/>
            <a:endParaRPr lang="en-US" sz="1800" b="0" i="0" u="none" strike="noStrike" baseline="0" dirty="0">
              <a:latin typeface="TimesTenLTStd-Roman"/>
            </a:endParaRPr>
          </a:p>
          <a:p>
            <a:pPr algn="l"/>
            <a:endParaRPr lang="en-US" sz="1800" b="0" i="0" u="none" strike="noStrike" baseline="0" dirty="0">
              <a:latin typeface="TimesTenLTStd-Roman"/>
            </a:endParaRPr>
          </a:p>
          <a:p>
            <a:pPr algn="l"/>
            <a:endParaRPr lang="en-US" sz="1800" b="0" i="0" u="none" strike="noStrike" baseline="0" dirty="0">
              <a:latin typeface="TimesTenLTStd-Roman"/>
            </a:endParaRPr>
          </a:p>
          <a:p>
            <a:pPr algn="l"/>
            <a:r>
              <a:rPr lang="en-US" sz="1700" b="0" i="0" u="none" strike="noStrike" baseline="0" dirty="0">
                <a:latin typeface="TimesTenLTStd-Roman"/>
              </a:rPr>
              <a:t>Assume the encryption key </a:t>
            </a:r>
            <a:r>
              <a:rPr lang="en-US" sz="1700" b="0" i="1" u="none" strike="noStrike" baseline="0" dirty="0">
                <a:latin typeface="TimesTenLTStd-Italic"/>
              </a:rPr>
              <a:t>k </a:t>
            </a:r>
            <a:r>
              <a:rPr lang="en-US" sz="1700" b="0" i="0" u="none" strike="noStrike" baseline="0" dirty="0">
                <a:latin typeface="TimesTenLTStd-Roman"/>
              </a:rPr>
              <a:t>is used and the encrypted value of the department id 15 is  </a:t>
            </a:r>
            <a:r>
              <a:rPr lang="en-US" sz="1700" b="0" i="1" u="none" strike="noStrike" baseline="0" dirty="0">
                <a:latin typeface="TimesTenLTStd-Italic"/>
              </a:rPr>
              <a:t>E</a:t>
            </a:r>
            <a:r>
              <a:rPr lang="en-US" sz="1700" b="0" i="0" u="none" strike="noStrike" baseline="0" dirty="0">
                <a:latin typeface="TimesTenLTStd-Roman"/>
              </a:rPr>
              <a:t>(</a:t>
            </a:r>
            <a:r>
              <a:rPr lang="en-US" sz="1700" b="0" i="1" u="none" strike="noStrike" baseline="0" dirty="0">
                <a:latin typeface="TimesTenLTStd-Italic"/>
              </a:rPr>
              <a:t>k</a:t>
            </a:r>
            <a:r>
              <a:rPr lang="en-US" sz="1700" b="0" i="0" u="none" strike="noStrike" baseline="0" dirty="0">
                <a:latin typeface="TimesTenLTStd-Roman"/>
              </a:rPr>
              <a:t>, 15) </a:t>
            </a:r>
            <a:r>
              <a:rPr lang="en-US" sz="1700" b="0" i="0" u="none" strike="noStrike" baseline="0" dirty="0">
                <a:latin typeface="PearsonMATHPRO08"/>
              </a:rPr>
              <a:t>= </a:t>
            </a:r>
            <a:r>
              <a:rPr lang="en-US" sz="1700" b="0" i="0" u="none" strike="noStrike" baseline="0" dirty="0">
                <a:latin typeface="TimesTenLTStd-Roman"/>
              </a:rPr>
              <a:t>1000110111001110.</a:t>
            </a:r>
          </a:p>
          <a:p>
            <a:pPr algn="l"/>
            <a:endParaRPr lang="en-US" dirty="0">
              <a:latin typeface="TimesTenLTStd-Roman"/>
            </a:endParaRPr>
          </a:p>
          <a:p>
            <a:pPr algn="l"/>
            <a:endParaRPr lang="en-US" dirty="0">
              <a:latin typeface="TimesTenLTStd-Roman"/>
            </a:endParaRPr>
          </a:p>
          <a:p>
            <a:pPr algn="l"/>
            <a:endParaRPr lang="en-US" dirty="0">
              <a:latin typeface="TimesTenLTStd-Roman"/>
            </a:endParaRPr>
          </a:p>
          <a:p>
            <a:pPr algn="l"/>
            <a:endParaRPr lang="en-US" sz="1600" dirty="0">
              <a:latin typeface="TimesTenLTStd-Roman"/>
            </a:endParaRPr>
          </a:p>
          <a:p>
            <a:pPr algn="just"/>
            <a:r>
              <a:rPr lang="en-US" sz="1700" b="0" i="0" u="none" strike="noStrike" baseline="0" dirty="0">
                <a:latin typeface="TimesTenLTStd-Roman"/>
              </a:rPr>
              <a:t>For example, suppose the Employee table contains a salary attribute and the user wishes to retrieve all records for salaries less than $70K. There is no obvious way to do this, because the attribute value for salary in each record is encrypted. The set of encrypted values do not preserve the ordering of values in the original attribute</a:t>
            </a:r>
          </a:p>
          <a:p>
            <a:pPr algn="l"/>
            <a:endParaRPr lang="en-US" sz="1800" dirty="0">
              <a:latin typeface="TimesTenLTStd-Roman"/>
              <a:ea typeface="+mn-ea"/>
            </a:endParaRPr>
          </a:p>
          <a:p>
            <a:pPr algn="l"/>
            <a:endParaRPr lang="en-US" sz="3636" dirty="0">
              <a:ea typeface="+mn-ea"/>
            </a:endParaRPr>
          </a:p>
        </p:txBody>
      </p:sp>
      <p:pic>
        <p:nvPicPr>
          <p:cNvPr id="10" name="Picture 9">
            <a:extLst>
              <a:ext uri="{FF2B5EF4-FFF2-40B4-BE49-F238E27FC236}">
                <a16:creationId xmlns:a16="http://schemas.microsoft.com/office/drawing/2014/main" id="{BB2669B1-B764-3E23-A77E-778F65DA67F8}"/>
              </a:ext>
            </a:extLst>
          </p:cNvPr>
          <p:cNvPicPr>
            <a:picLocks noChangeAspect="1"/>
          </p:cNvPicPr>
          <p:nvPr/>
        </p:nvPicPr>
        <p:blipFill>
          <a:blip r:embed="rId4"/>
          <a:stretch>
            <a:fillRect/>
          </a:stretch>
        </p:blipFill>
        <p:spPr>
          <a:xfrm>
            <a:off x="755576" y="1868720"/>
            <a:ext cx="3033066" cy="1080120"/>
          </a:xfrm>
          <a:prstGeom prst="rect">
            <a:avLst/>
          </a:prstGeom>
        </p:spPr>
      </p:pic>
      <p:pic>
        <p:nvPicPr>
          <p:cNvPr id="12" name="Picture 11">
            <a:extLst>
              <a:ext uri="{FF2B5EF4-FFF2-40B4-BE49-F238E27FC236}">
                <a16:creationId xmlns:a16="http://schemas.microsoft.com/office/drawing/2014/main" id="{3A811C9A-ACB9-481F-B83F-E99E91D0FA0F}"/>
              </a:ext>
            </a:extLst>
          </p:cNvPr>
          <p:cNvPicPr>
            <a:picLocks noChangeAspect="1"/>
          </p:cNvPicPr>
          <p:nvPr/>
        </p:nvPicPr>
        <p:blipFill>
          <a:blip r:embed="rId5"/>
          <a:stretch>
            <a:fillRect/>
          </a:stretch>
        </p:blipFill>
        <p:spPr>
          <a:xfrm>
            <a:off x="539552" y="4005065"/>
            <a:ext cx="3527987" cy="923996"/>
          </a:xfrm>
          <a:prstGeom prst="rect">
            <a:avLst/>
          </a:prstGeom>
        </p:spPr>
      </p:pic>
    </p:spTree>
    <p:extLst>
      <p:ext uri="{BB962C8B-B14F-4D97-AF65-F5344CB8AC3E}">
        <p14:creationId xmlns:p14="http://schemas.microsoft.com/office/powerpoint/2010/main" val="387024549"/>
      </p:ext>
    </p:extLst>
  </p:cSld>
  <p:clrMapOvr>
    <a:masterClrMapping/>
  </p:clrMapOvr>
  <p:transition spd="slow">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78" t="10525" r="17753" b="58205"/>
          <a:stretch/>
        </p:blipFill>
        <p:spPr>
          <a:xfrm>
            <a:off x="4381426" y="1124744"/>
            <a:ext cx="4709939" cy="3029389"/>
          </a:xfrm>
          <a:prstGeom prst="rect">
            <a:avLst/>
          </a:prstGeom>
          <a:solidFill>
            <a:schemeClr val="tx1"/>
          </a:solidFill>
        </p:spPr>
      </p:pic>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51</a:t>
            </a:fld>
            <a:endParaRPr lang="en-US" dirty="0">
              <a:solidFill>
                <a:prstClr val="white">
                  <a:lumMod val="65000"/>
                  <a:lumOff val="35000"/>
                </a:prstClr>
              </a:solidFill>
            </a:endParaRPr>
          </a:p>
        </p:txBody>
      </p:sp>
      <p:sp>
        <p:nvSpPr>
          <p:cNvPr id="5" name="TextBox 4">
            <a:extLst>
              <a:ext uri="{FF2B5EF4-FFF2-40B4-BE49-F238E27FC236}">
                <a16:creationId xmlns:a16="http://schemas.microsoft.com/office/drawing/2014/main" id="{E396906C-2F97-BF15-062E-7B87BDB35688}"/>
              </a:ext>
            </a:extLst>
          </p:cNvPr>
          <p:cNvSpPr txBox="1"/>
          <p:nvPr/>
        </p:nvSpPr>
        <p:spPr>
          <a:xfrm>
            <a:off x="-81160" y="679579"/>
            <a:ext cx="4485084" cy="5632311"/>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latin typeface="TimesTenLTStd-Roman"/>
              </a:rPr>
              <a:t>To provide more flexibility, the following approach is taken.</a:t>
            </a:r>
          </a:p>
          <a:p>
            <a:pPr marL="285750" indent="-285750" algn="just">
              <a:buFont typeface="Arial" panose="020B0604020202020204" pitchFamily="34" charset="0"/>
              <a:buChar char="•"/>
            </a:pPr>
            <a:r>
              <a:rPr lang="en-US" sz="1800" b="0" i="0" u="none" strike="noStrike" baseline="0" dirty="0">
                <a:latin typeface="TimesTenLTStd-Roman"/>
              </a:rPr>
              <a:t> Each record (row) of a table in the database is encrypted as a block. </a:t>
            </a:r>
          </a:p>
          <a:p>
            <a:pPr marL="285750" indent="-285750" algn="just">
              <a:buFont typeface="Arial" panose="020B0604020202020204" pitchFamily="34" charset="0"/>
              <a:buChar char="•"/>
            </a:pPr>
            <a:endParaRPr lang="en-US">
              <a:latin typeface="TimesTenLTStd-Roman"/>
            </a:endParaRPr>
          </a:p>
          <a:p>
            <a:pPr marL="285750" indent="-285750" algn="just">
              <a:buFont typeface="Arial" panose="020B0604020202020204" pitchFamily="34" charset="0"/>
              <a:buChar char="•"/>
            </a:pPr>
            <a:r>
              <a:rPr lang="en-US" sz="1800" b="0" i="0" u="none" strike="noStrike" baseline="0">
                <a:latin typeface="TimesTenLTStd-Roman"/>
              </a:rPr>
              <a:t>Referring </a:t>
            </a:r>
            <a:r>
              <a:rPr lang="en-US" sz="1800" b="0" i="0" u="none" strike="noStrike" baseline="0" dirty="0">
                <a:latin typeface="TimesTenLTStd-Roman"/>
              </a:rPr>
              <a:t>to the abstract model of a relational database in Figure 5.3, each row </a:t>
            </a:r>
            <a:r>
              <a:rPr lang="en-US" sz="1800" b="0" i="1" u="none" strike="noStrike" baseline="0" dirty="0">
                <a:latin typeface="TimesTenLTStd-Italic"/>
              </a:rPr>
              <a:t>R</a:t>
            </a:r>
            <a:r>
              <a:rPr lang="en-US" sz="800" b="0" i="1" u="none" strike="noStrike" baseline="0" dirty="0">
                <a:latin typeface="TimesTenLTStd-Italic"/>
              </a:rPr>
              <a:t>i </a:t>
            </a:r>
            <a:r>
              <a:rPr lang="en-US" sz="1800" b="0" i="0" u="none" strike="noStrike" baseline="0" dirty="0">
                <a:latin typeface="TimesTenLTStd-Roman"/>
              </a:rPr>
              <a:t>is treated as a contiguous block</a:t>
            </a:r>
            <a:endParaRPr lang="en-US" sz="1800" b="1" i="0" u="none" strike="noStrike" baseline="0" dirty="0">
              <a:solidFill>
                <a:srgbClr val="FFC000"/>
              </a:solidFill>
              <a:latin typeface="TimesTenLTStd-Roman"/>
            </a:endParaRPr>
          </a:p>
          <a:p>
            <a:pPr algn="just"/>
            <a:r>
              <a:rPr lang="en-US" sz="1800" b="1" i="1" u="none" strike="noStrike" baseline="0" dirty="0">
                <a:solidFill>
                  <a:srgbClr val="FFC000"/>
                </a:solidFill>
                <a:latin typeface="TimesTenLTStd-Italic"/>
              </a:rPr>
              <a:t>		B</a:t>
            </a:r>
            <a:r>
              <a:rPr lang="en-US" sz="800" b="1" i="1" u="none" strike="noStrike" baseline="0" dirty="0">
                <a:solidFill>
                  <a:srgbClr val="FFC000"/>
                </a:solidFill>
                <a:latin typeface="TimesTenLTStd-Italic"/>
              </a:rPr>
              <a:t>i </a:t>
            </a:r>
            <a:r>
              <a:rPr lang="en-US" sz="1800" b="1" i="0" u="none" strike="noStrike" baseline="0" dirty="0">
                <a:solidFill>
                  <a:srgbClr val="FFC000"/>
                </a:solidFill>
                <a:latin typeface="PearsonMATHPRO08"/>
              </a:rPr>
              <a:t>= </a:t>
            </a:r>
            <a:r>
              <a:rPr lang="en-US" sz="1800" b="1" i="0" u="none" strike="noStrike" baseline="0" dirty="0">
                <a:solidFill>
                  <a:srgbClr val="FFC000"/>
                </a:solidFill>
                <a:latin typeface="TimesTenLTStd-Roman"/>
              </a:rPr>
              <a:t>(</a:t>
            </a:r>
            <a:r>
              <a:rPr lang="en-US" sz="1800" b="1" i="1" u="none" strike="noStrike" baseline="0" dirty="0">
                <a:solidFill>
                  <a:srgbClr val="FFC000"/>
                </a:solidFill>
                <a:latin typeface="TimesTenLTStd-Italic"/>
              </a:rPr>
              <a:t>x</a:t>
            </a:r>
            <a:r>
              <a:rPr lang="en-US" sz="800" b="1" i="1" u="none" strike="noStrike" baseline="0" dirty="0">
                <a:solidFill>
                  <a:srgbClr val="FFC000"/>
                </a:solidFill>
                <a:latin typeface="TimesTenLTStd-Italic"/>
              </a:rPr>
              <a:t>i</a:t>
            </a:r>
            <a:r>
              <a:rPr lang="en-US" sz="800" b="1" i="0" u="none" strike="noStrike" baseline="0" dirty="0">
                <a:solidFill>
                  <a:srgbClr val="FFC000"/>
                </a:solidFill>
                <a:latin typeface="TimesTenLTStd-Roman"/>
              </a:rPr>
              <a:t>1 </a:t>
            </a:r>
            <a:r>
              <a:rPr lang="en-US" sz="1800" b="1" i="0" u="none" strike="noStrike" baseline="0" dirty="0">
                <a:solidFill>
                  <a:srgbClr val="FFC000"/>
                </a:solidFill>
                <a:latin typeface="PearsonMATHPRO13"/>
              </a:rPr>
              <a:t>} </a:t>
            </a:r>
            <a:r>
              <a:rPr lang="en-US" sz="1800" b="1" i="1" u="none" strike="noStrike" baseline="0" dirty="0">
                <a:solidFill>
                  <a:srgbClr val="FFC000"/>
                </a:solidFill>
                <a:latin typeface="TimesTenLTStd-Italic"/>
              </a:rPr>
              <a:t>x</a:t>
            </a:r>
            <a:r>
              <a:rPr lang="en-US" sz="800" b="1" i="1" u="none" strike="noStrike" baseline="0" dirty="0">
                <a:solidFill>
                  <a:srgbClr val="FFC000"/>
                </a:solidFill>
                <a:latin typeface="TimesTenLTStd-Italic"/>
              </a:rPr>
              <a:t>i</a:t>
            </a:r>
            <a:r>
              <a:rPr lang="en-US" sz="800" b="1" i="0" u="none" strike="noStrike" baseline="0" dirty="0">
                <a:solidFill>
                  <a:srgbClr val="FFC000"/>
                </a:solidFill>
                <a:latin typeface="TimesTenLTStd-Roman"/>
              </a:rPr>
              <a:t>2 </a:t>
            </a:r>
            <a:r>
              <a:rPr lang="en-US" sz="1800" b="1" i="0" u="none" strike="noStrike" baseline="0" dirty="0">
                <a:solidFill>
                  <a:srgbClr val="FFC000"/>
                </a:solidFill>
                <a:latin typeface="PearsonMATHPRO13"/>
              </a:rPr>
              <a:t>}c} </a:t>
            </a:r>
            <a:r>
              <a:rPr lang="en-US" sz="1800" b="1" i="1" u="none" strike="noStrike" baseline="0" dirty="0" err="1">
                <a:solidFill>
                  <a:srgbClr val="FFC000"/>
                </a:solidFill>
                <a:latin typeface="TimesTenLTStd-Italic"/>
              </a:rPr>
              <a:t>x</a:t>
            </a:r>
            <a:r>
              <a:rPr lang="en-US" sz="800" b="1" i="1" u="none" strike="noStrike" baseline="0" dirty="0" err="1">
                <a:solidFill>
                  <a:srgbClr val="FFC000"/>
                </a:solidFill>
                <a:latin typeface="TimesTenLTStd-Italic"/>
              </a:rPr>
              <a:t>iM</a:t>
            </a:r>
            <a:r>
              <a:rPr lang="en-US" sz="1800" b="1" i="0" u="none" strike="noStrike" baseline="0" dirty="0">
                <a:solidFill>
                  <a:srgbClr val="FFC000"/>
                </a:solidFill>
                <a:latin typeface="TimesTenLTStd-Roman"/>
              </a:rPr>
              <a:t>). </a:t>
            </a:r>
          </a:p>
          <a:p>
            <a:pPr marL="285750" indent="-285750" algn="just">
              <a:buFont typeface="Arial" panose="020B0604020202020204" pitchFamily="34" charset="0"/>
              <a:buChar char="•"/>
            </a:pPr>
            <a:endParaRPr lang="en-US" sz="1800" b="0" i="0" u="none" strike="noStrike" baseline="0" dirty="0">
              <a:latin typeface="TimesTenLTStd-Roman"/>
            </a:endParaRPr>
          </a:p>
          <a:p>
            <a:pPr marL="285750" indent="-285750" algn="just">
              <a:buFont typeface="Arial" panose="020B0604020202020204" pitchFamily="34" charset="0"/>
              <a:buChar char="•"/>
            </a:pPr>
            <a:r>
              <a:rPr lang="en-US" sz="1800" b="0" i="0" u="none" strike="noStrike" baseline="0" dirty="0">
                <a:latin typeface="TimesTenLTStd-Roman"/>
              </a:rPr>
              <a:t>The entire row is encrypted, expressed as   	</a:t>
            </a:r>
            <a:r>
              <a:rPr lang="en-US" sz="1800" b="1" i="1" u="none" strike="noStrike" baseline="0" dirty="0">
                <a:solidFill>
                  <a:srgbClr val="FFC000"/>
                </a:solidFill>
                <a:latin typeface="TimesTenLTStd-Italic"/>
              </a:rPr>
              <a:t>E</a:t>
            </a:r>
            <a:r>
              <a:rPr lang="en-US" sz="1800" b="1" i="0" u="none" strike="noStrike" baseline="0" dirty="0">
                <a:solidFill>
                  <a:srgbClr val="FFC000"/>
                </a:solidFill>
                <a:latin typeface="TimesTenLTStd-Roman"/>
              </a:rPr>
              <a:t>(</a:t>
            </a:r>
            <a:r>
              <a:rPr lang="en-US" sz="1800" b="1" i="1" u="none" strike="noStrike" baseline="0" dirty="0">
                <a:solidFill>
                  <a:srgbClr val="FFC000"/>
                </a:solidFill>
                <a:latin typeface="TimesTenLTStd-Italic"/>
              </a:rPr>
              <a:t>k</a:t>
            </a:r>
            <a:r>
              <a:rPr lang="en-US" sz="1800" b="1" i="0" u="none" strike="noStrike" baseline="0" dirty="0">
                <a:solidFill>
                  <a:srgbClr val="FFC000"/>
                </a:solidFill>
                <a:latin typeface="TimesTenLTStd-Roman"/>
              </a:rPr>
              <a:t>, </a:t>
            </a:r>
            <a:r>
              <a:rPr lang="en-US" sz="1800" b="1" i="1" u="none" strike="noStrike" baseline="0" dirty="0">
                <a:solidFill>
                  <a:srgbClr val="FFC000"/>
                </a:solidFill>
                <a:latin typeface="TimesTenLTStd-Italic"/>
              </a:rPr>
              <a:t>B</a:t>
            </a:r>
            <a:r>
              <a:rPr lang="en-US" sz="800" b="1" i="1" u="none" strike="noStrike" baseline="0" dirty="0">
                <a:solidFill>
                  <a:srgbClr val="FFC000"/>
                </a:solidFill>
                <a:latin typeface="TimesTenLTStd-Italic"/>
              </a:rPr>
              <a:t>i</a:t>
            </a:r>
            <a:r>
              <a:rPr lang="en-US" sz="1800" b="1" i="0" u="none" strike="noStrike" baseline="0" dirty="0">
                <a:solidFill>
                  <a:srgbClr val="FFC000"/>
                </a:solidFill>
                <a:latin typeface="TimesTenLTStd-Roman"/>
              </a:rPr>
              <a:t>) </a:t>
            </a:r>
            <a:r>
              <a:rPr lang="en-US" sz="1800" b="1" i="0" u="none" strike="noStrike" baseline="0" dirty="0">
                <a:solidFill>
                  <a:srgbClr val="FFC000"/>
                </a:solidFill>
                <a:latin typeface="PearsonMATHPRO08"/>
              </a:rPr>
              <a:t>= </a:t>
            </a:r>
            <a:r>
              <a:rPr lang="en-US" sz="1800" b="1" i="1" u="none" strike="noStrike" baseline="0" dirty="0">
                <a:solidFill>
                  <a:srgbClr val="FFC000"/>
                </a:solidFill>
                <a:latin typeface="TimesTenLTStd-Italic"/>
              </a:rPr>
              <a:t>E</a:t>
            </a:r>
            <a:r>
              <a:rPr lang="en-US" sz="1800" b="1" i="0" u="none" strike="noStrike" baseline="0" dirty="0">
                <a:solidFill>
                  <a:srgbClr val="FFC000"/>
                </a:solidFill>
                <a:latin typeface="TimesTenLTStd-Roman"/>
              </a:rPr>
              <a:t>(</a:t>
            </a:r>
            <a:r>
              <a:rPr lang="en-US" sz="1800" b="1" i="1" u="none" strike="noStrike" baseline="0" dirty="0">
                <a:solidFill>
                  <a:srgbClr val="FFC000"/>
                </a:solidFill>
                <a:latin typeface="TimesTenLTStd-Italic"/>
              </a:rPr>
              <a:t>k</a:t>
            </a:r>
            <a:r>
              <a:rPr lang="en-US" sz="1800" b="1" i="0" u="none" strike="noStrike" baseline="0" dirty="0">
                <a:solidFill>
                  <a:srgbClr val="FFC000"/>
                </a:solidFill>
                <a:latin typeface="TimesTenLTStd-Roman"/>
              </a:rPr>
              <a:t>, (</a:t>
            </a:r>
            <a:r>
              <a:rPr lang="en-US" sz="1800" b="1" i="1" u="none" strike="noStrike" baseline="0" dirty="0">
                <a:solidFill>
                  <a:srgbClr val="FFC000"/>
                </a:solidFill>
                <a:latin typeface="TimesTenLTStd-Italic"/>
              </a:rPr>
              <a:t>x</a:t>
            </a:r>
            <a:r>
              <a:rPr lang="en-US" sz="800" b="1" i="1" u="none" strike="noStrike" baseline="0" dirty="0">
                <a:solidFill>
                  <a:srgbClr val="FFC000"/>
                </a:solidFill>
                <a:latin typeface="TimesTenLTStd-Italic"/>
              </a:rPr>
              <a:t>i</a:t>
            </a:r>
            <a:r>
              <a:rPr lang="en-US" sz="800" b="1" i="0" u="none" strike="noStrike" baseline="0" dirty="0">
                <a:solidFill>
                  <a:srgbClr val="FFC000"/>
                </a:solidFill>
                <a:latin typeface="TimesTenLTStd-Roman"/>
              </a:rPr>
              <a:t>1 </a:t>
            </a:r>
            <a:r>
              <a:rPr lang="en-US" sz="1800" b="1" i="0" u="none" strike="noStrike" baseline="0" dirty="0">
                <a:solidFill>
                  <a:srgbClr val="FFC000"/>
                </a:solidFill>
                <a:latin typeface="PearsonMATHPRO13"/>
              </a:rPr>
              <a:t>} </a:t>
            </a:r>
            <a:r>
              <a:rPr lang="en-US" sz="1800" b="1" i="1" u="none" strike="noStrike" baseline="0" dirty="0">
                <a:solidFill>
                  <a:srgbClr val="FFC000"/>
                </a:solidFill>
                <a:latin typeface="TimesTenLTStd-Italic"/>
              </a:rPr>
              <a:t>x</a:t>
            </a:r>
            <a:r>
              <a:rPr lang="en-US" sz="800" b="1" i="1" u="none" strike="noStrike" baseline="0" dirty="0">
                <a:solidFill>
                  <a:srgbClr val="FFC000"/>
                </a:solidFill>
                <a:latin typeface="TimesTenLTStd-Italic"/>
              </a:rPr>
              <a:t>i</a:t>
            </a:r>
            <a:r>
              <a:rPr lang="en-US" sz="800" b="1" i="0" u="none" strike="noStrike" baseline="0" dirty="0">
                <a:solidFill>
                  <a:srgbClr val="FFC000"/>
                </a:solidFill>
                <a:latin typeface="TimesTenLTStd-Roman"/>
              </a:rPr>
              <a:t>2 </a:t>
            </a:r>
            <a:r>
              <a:rPr lang="en-US" sz="1800" b="1" i="0" u="none" strike="noStrike" baseline="0" dirty="0">
                <a:solidFill>
                  <a:srgbClr val="FFC000"/>
                </a:solidFill>
                <a:latin typeface="PearsonMATHPRO13"/>
              </a:rPr>
              <a:t>}c} </a:t>
            </a:r>
            <a:r>
              <a:rPr lang="en-US" sz="1800" b="1" i="1" u="none" strike="noStrike" baseline="0" dirty="0" err="1">
                <a:solidFill>
                  <a:srgbClr val="FFC000"/>
                </a:solidFill>
                <a:latin typeface="TimesTenLTStd-Italic"/>
              </a:rPr>
              <a:t>x</a:t>
            </a:r>
            <a:r>
              <a:rPr lang="en-US" sz="800" b="1" i="1" u="none" strike="noStrike" baseline="0" dirty="0" err="1">
                <a:solidFill>
                  <a:srgbClr val="FFC000"/>
                </a:solidFill>
                <a:latin typeface="TimesTenLTStd-Italic"/>
              </a:rPr>
              <a:t>iM</a:t>
            </a:r>
            <a:r>
              <a:rPr lang="en-US" sz="1800" b="1" i="0" u="none" strike="noStrike" baseline="0" dirty="0">
                <a:solidFill>
                  <a:srgbClr val="FFC000"/>
                </a:solidFill>
                <a:latin typeface="TimesTenLTStd-Roman"/>
              </a:rPr>
              <a:t>)). </a:t>
            </a:r>
          </a:p>
          <a:p>
            <a:pPr marL="285750" indent="-285750" algn="just">
              <a:buFont typeface="Arial" panose="020B0604020202020204" pitchFamily="34" charset="0"/>
              <a:buChar char="•"/>
            </a:pPr>
            <a:endParaRPr lang="en-US" sz="1800" b="1" i="0" u="none" strike="noStrike" baseline="0" dirty="0">
              <a:solidFill>
                <a:srgbClr val="FFC000"/>
              </a:solidFill>
              <a:latin typeface="TimesTenLTStd-Roman"/>
            </a:endParaRPr>
          </a:p>
          <a:p>
            <a:pPr marL="285750" indent="-285750" algn="just">
              <a:buFont typeface="Arial" panose="020B0604020202020204" pitchFamily="34" charset="0"/>
              <a:buChar char="•"/>
            </a:pPr>
            <a:r>
              <a:rPr lang="en-US" sz="1800" b="0" i="0" u="none" strike="noStrike" baseline="0" dirty="0">
                <a:latin typeface="TimesTenLTStd-Roman"/>
              </a:rPr>
              <a:t>To assist in data retrieval, attribute indexes are associated with each table. For some or all of the attributes an index value is created. For each row </a:t>
            </a:r>
            <a:r>
              <a:rPr lang="en-US" sz="1800" b="0" i="1" u="none" strike="noStrike" baseline="0" dirty="0">
                <a:latin typeface="TimesTenLTStd-Italic"/>
              </a:rPr>
              <a:t>R</a:t>
            </a:r>
            <a:r>
              <a:rPr lang="en-US" sz="800" b="0" i="1" u="none" strike="noStrike" baseline="0" dirty="0">
                <a:latin typeface="TimesTenLTStd-Italic"/>
              </a:rPr>
              <a:t>i </a:t>
            </a:r>
            <a:r>
              <a:rPr lang="en-US" sz="1800" b="0" i="0" u="none" strike="noStrike" baseline="0" dirty="0">
                <a:latin typeface="TimesTenLTStd-Roman"/>
              </a:rPr>
              <a:t>of the unencrypted database, the mapping is as follows (see Figure 5.10):</a:t>
            </a:r>
          </a:p>
          <a:p>
            <a:pPr algn="just"/>
            <a:r>
              <a:rPr lang="pt-BR" sz="1800" b="0" i="0" u="none" strike="noStrike" baseline="0" dirty="0">
                <a:latin typeface="TimesTenLTStd-Roman"/>
              </a:rPr>
              <a:t>	</a:t>
            </a:r>
            <a:r>
              <a:rPr lang="pt-BR" sz="1800" b="1" i="0" u="none" strike="noStrike" baseline="0" dirty="0">
                <a:solidFill>
                  <a:srgbClr val="FFC000"/>
                </a:solidFill>
                <a:latin typeface="TimesTenLTStd-Roman"/>
              </a:rPr>
              <a:t>(</a:t>
            </a:r>
            <a:r>
              <a:rPr lang="pt-BR" sz="1800" b="1" i="1" u="none" strike="noStrike" baseline="0" dirty="0">
                <a:solidFill>
                  <a:srgbClr val="FFC000"/>
                </a:solidFill>
                <a:latin typeface="TimesTenLTStd-Italic"/>
              </a:rPr>
              <a:t>x</a:t>
            </a:r>
            <a:r>
              <a:rPr lang="pt-BR" sz="800" b="1" i="1" u="none" strike="noStrike" baseline="0" dirty="0">
                <a:solidFill>
                  <a:srgbClr val="FFC000"/>
                </a:solidFill>
                <a:latin typeface="TimesTenLTStd-Italic"/>
              </a:rPr>
              <a:t>i</a:t>
            </a:r>
            <a:r>
              <a:rPr lang="pt-BR" sz="800" b="1" i="0" u="none" strike="noStrike" baseline="0" dirty="0">
                <a:solidFill>
                  <a:srgbClr val="FFC000"/>
                </a:solidFill>
                <a:latin typeface="TimesTenLTStd-Roman"/>
              </a:rPr>
              <a:t>1</a:t>
            </a:r>
            <a:r>
              <a:rPr lang="pt-BR" sz="1800" b="1" i="0" u="none" strike="noStrike" baseline="0" dirty="0">
                <a:solidFill>
                  <a:srgbClr val="FFC000"/>
                </a:solidFill>
                <a:latin typeface="TimesTenLTStd-Roman"/>
              </a:rPr>
              <a:t>, </a:t>
            </a:r>
            <a:r>
              <a:rPr lang="pt-BR" sz="1800" b="1" i="1" u="none" strike="noStrike" baseline="0" dirty="0">
                <a:solidFill>
                  <a:srgbClr val="FFC000"/>
                </a:solidFill>
                <a:latin typeface="TimesTenLTStd-Italic"/>
              </a:rPr>
              <a:t>x</a:t>
            </a:r>
            <a:r>
              <a:rPr lang="pt-BR" sz="800" b="1" i="1" u="none" strike="noStrike" baseline="0" dirty="0">
                <a:solidFill>
                  <a:srgbClr val="FFC000"/>
                </a:solidFill>
                <a:latin typeface="TimesTenLTStd-Italic"/>
              </a:rPr>
              <a:t>i</a:t>
            </a:r>
            <a:r>
              <a:rPr lang="pt-BR" sz="800" b="1" i="0" u="none" strike="noStrike" baseline="0" dirty="0">
                <a:solidFill>
                  <a:srgbClr val="FFC000"/>
                </a:solidFill>
                <a:latin typeface="TimesTenLTStd-Roman"/>
              </a:rPr>
              <a:t>2</a:t>
            </a:r>
            <a:r>
              <a:rPr lang="pt-BR" sz="1800" b="1" i="0" u="none" strike="noStrike" baseline="0" dirty="0">
                <a:solidFill>
                  <a:srgbClr val="FFC000"/>
                </a:solidFill>
                <a:latin typeface="TimesTenLTStd-Roman"/>
              </a:rPr>
              <a:t>, </a:t>
            </a:r>
            <a:r>
              <a:rPr lang="pt-BR" sz="1800" b="1" i="0" u="none" strike="noStrike" baseline="0" dirty="0">
                <a:solidFill>
                  <a:srgbClr val="FFC000"/>
                </a:solidFill>
                <a:latin typeface="PearsonMATHPRO13"/>
              </a:rPr>
              <a:t>c</a:t>
            </a:r>
            <a:r>
              <a:rPr lang="pt-BR" sz="1800" b="1" i="0" u="none" strike="noStrike" baseline="0" dirty="0">
                <a:solidFill>
                  <a:srgbClr val="FFC000"/>
                </a:solidFill>
                <a:latin typeface="TimesTenLTStd-Roman"/>
              </a:rPr>
              <a:t>, </a:t>
            </a:r>
            <a:r>
              <a:rPr lang="pt-BR" sz="1800" b="1" i="1" u="none" strike="noStrike" baseline="0" dirty="0">
                <a:solidFill>
                  <a:srgbClr val="FFC000"/>
                </a:solidFill>
                <a:latin typeface="TimesTenLTStd-Italic"/>
              </a:rPr>
              <a:t>x</a:t>
            </a:r>
            <a:r>
              <a:rPr lang="pt-BR" sz="800" b="1" i="1" u="none" strike="noStrike" baseline="0" dirty="0">
                <a:solidFill>
                  <a:srgbClr val="FFC000"/>
                </a:solidFill>
                <a:latin typeface="TimesTenLTStd-Italic"/>
              </a:rPr>
              <a:t>iM</a:t>
            </a:r>
            <a:r>
              <a:rPr lang="pt-BR" sz="1800" b="1" i="0" u="none" strike="noStrike" baseline="0" dirty="0">
                <a:solidFill>
                  <a:srgbClr val="FFC000"/>
                </a:solidFill>
                <a:latin typeface="TimesTenLTStd-Roman"/>
              </a:rPr>
              <a:t>) </a:t>
            </a:r>
            <a:r>
              <a:rPr lang="pt-BR" sz="1800" b="1" i="0" u="none" strike="noStrike" baseline="0" dirty="0">
                <a:solidFill>
                  <a:srgbClr val="FFC000"/>
                </a:solidFill>
                <a:latin typeface="PearsonMATHPRO02"/>
              </a:rPr>
              <a:t>S</a:t>
            </a:r>
            <a:r>
              <a:rPr lang="pt-BR" sz="1800" b="1" i="0" u="none" strike="noStrike" baseline="0" dirty="0">
                <a:solidFill>
                  <a:srgbClr val="FFC000"/>
                </a:solidFill>
                <a:latin typeface="TimesTenLTStd-Roman"/>
              </a:rPr>
              <a:t>[</a:t>
            </a:r>
            <a:r>
              <a:rPr lang="pt-BR" sz="1800" b="1" i="1" u="none" strike="noStrike" baseline="0" dirty="0">
                <a:solidFill>
                  <a:srgbClr val="FFC000"/>
                </a:solidFill>
                <a:latin typeface="TimesTenLTStd-Italic"/>
              </a:rPr>
              <a:t>E</a:t>
            </a:r>
            <a:r>
              <a:rPr lang="pt-BR" sz="1800" b="1" i="0" u="none" strike="noStrike" baseline="0" dirty="0">
                <a:solidFill>
                  <a:srgbClr val="FFC000"/>
                </a:solidFill>
                <a:latin typeface="TimesTenLTStd-Roman"/>
              </a:rPr>
              <a:t>(</a:t>
            </a:r>
            <a:r>
              <a:rPr lang="pt-BR" sz="1800" b="1" i="1" u="none" strike="noStrike" baseline="0" dirty="0">
                <a:solidFill>
                  <a:srgbClr val="FFC000"/>
                </a:solidFill>
                <a:latin typeface="TimesTenLTStd-Italic"/>
              </a:rPr>
              <a:t>k</a:t>
            </a:r>
            <a:r>
              <a:rPr lang="pt-BR" sz="1800" b="1" i="0" u="none" strike="noStrike" baseline="0" dirty="0">
                <a:solidFill>
                  <a:srgbClr val="FFC000"/>
                </a:solidFill>
                <a:latin typeface="TimesTenLTStd-Roman"/>
              </a:rPr>
              <a:t>, </a:t>
            </a:r>
            <a:r>
              <a:rPr lang="pt-BR" sz="1800" b="1" i="1" u="none" strike="noStrike" baseline="0" dirty="0">
                <a:solidFill>
                  <a:srgbClr val="FFC000"/>
                </a:solidFill>
                <a:latin typeface="TimesTenLTStd-Italic"/>
              </a:rPr>
              <a:t>B</a:t>
            </a:r>
            <a:r>
              <a:rPr lang="pt-BR" sz="800" b="1" i="1" u="none" strike="noStrike" baseline="0" dirty="0">
                <a:solidFill>
                  <a:srgbClr val="FFC000"/>
                </a:solidFill>
                <a:latin typeface="TimesTenLTStd-Italic"/>
              </a:rPr>
              <a:t>i</a:t>
            </a:r>
            <a:r>
              <a:rPr lang="pt-BR" sz="1800" b="1" i="0" u="none" strike="noStrike" baseline="0" dirty="0">
                <a:solidFill>
                  <a:srgbClr val="FFC000"/>
                </a:solidFill>
                <a:latin typeface="TimesTenLTStd-Roman"/>
              </a:rPr>
              <a:t>), </a:t>
            </a:r>
            <a:r>
              <a:rPr lang="pt-BR" sz="1800" b="1" i="1" u="none" strike="noStrike" baseline="0" dirty="0">
                <a:solidFill>
                  <a:srgbClr val="FFC000"/>
                </a:solidFill>
                <a:latin typeface="TimesTenLTStd-Italic"/>
              </a:rPr>
              <a:t>I</a:t>
            </a:r>
            <a:r>
              <a:rPr lang="pt-BR" sz="800" b="1" i="1" u="none" strike="noStrike" baseline="0" dirty="0">
                <a:solidFill>
                  <a:srgbClr val="FFC000"/>
                </a:solidFill>
                <a:latin typeface="TimesTenLTStd-Italic"/>
              </a:rPr>
              <a:t>i</a:t>
            </a:r>
            <a:r>
              <a:rPr lang="pt-BR" sz="800" b="1" i="0" u="none" strike="noStrike" baseline="0" dirty="0">
                <a:solidFill>
                  <a:srgbClr val="FFC000"/>
                </a:solidFill>
                <a:latin typeface="TimesTenLTStd-Roman"/>
              </a:rPr>
              <a:t>1</a:t>
            </a:r>
            <a:r>
              <a:rPr lang="pt-BR" sz="1800" b="1" i="0" u="none" strike="noStrike" baseline="0" dirty="0">
                <a:solidFill>
                  <a:srgbClr val="FFC000"/>
                </a:solidFill>
                <a:latin typeface="TimesTenLTStd-Roman"/>
              </a:rPr>
              <a:t>, </a:t>
            </a:r>
            <a:r>
              <a:rPr lang="pt-BR" sz="1800" b="1" i="1" u="none" strike="noStrike" baseline="0" dirty="0">
                <a:solidFill>
                  <a:srgbClr val="FFC000"/>
                </a:solidFill>
                <a:latin typeface="TimesTenLTStd-Italic"/>
              </a:rPr>
              <a:t>I</a:t>
            </a:r>
            <a:r>
              <a:rPr lang="pt-BR" sz="800" b="1" i="1" u="none" strike="noStrike" baseline="0" dirty="0">
                <a:solidFill>
                  <a:srgbClr val="FFC000"/>
                </a:solidFill>
                <a:latin typeface="TimesTenLTStd-Italic"/>
              </a:rPr>
              <a:t>i</a:t>
            </a:r>
            <a:r>
              <a:rPr lang="pt-BR" sz="800" b="1" i="0" u="none" strike="noStrike" baseline="0" dirty="0">
                <a:solidFill>
                  <a:srgbClr val="FFC000"/>
                </a:solidFill>
                <a:latin typeface="TimesTenLTStd-Roman"/>
              </a:rPr>
              <a:t>2</a:t>
            </a:r>
            <a:r>
              <a:rPr lang="pt-BR" sz="1800" b="1" i="0" u="none" strike="noStrike" baseline="0" dirty="0">
                <a:solidFill>
                  <a:srgbClr val="FFC000"/>
                </a:solidFill>
                <a:latin typeface="TimesTenLTStd-Roman"/>
              </a:rPr>
              <a:t>, </a:t>
            </a:r>
            <a:r>
              <a:rPr lang="pt-BR" sz="1800" b="1" i="0" u="none" strike="noStrike" baseline="0" dirty="0">
                <a:solidFill>
                  <a:srgbClr val="FFC000"/>
                </a:solidFill>
                <a:latin typeface="PearsonMATHPRO13"/>
              </a:rPr>
              <a:t>c</a:t>
            </a:r>
            <a:r>
              <a:rPr lang="pt-BR" sz="1800" b="1" i="0" u="none" strike="noStrike" baseline="0" dirty="0">
                <a:solidFill>
                  <a:srgbClr val="FFC000"/>
                </a:solidFill>
                <a:latin typeface="TimesTenLTStd-Roman"/>
              </a:rPr>
              <a:t>, </a:t>
            </a:r>
            <a:r>
              <a:rPr lang="pt-BR" sz="1800" b="1" i="1" u="none" strike="noStrike" baseline="0" dirty="0">
                <a:solidFill>
                  <a:srgbClr val="FFC000"/>
                </a:solidFill>
                <a:latin typeface="TimesTenLTStd-Italic"/>
              </a:rPr>
              <a:t>I</a:t>
            </a:r>
            <a:r>
              <a:rPr lang="pt-BR" sz="800" b="1" i="1" u="none" strike="noStrike" baseline="0" dirty="0">
                <a:solidFill>
                  <a:srgbClr val="FFC000"/>
                </a:solidFill>
                <a:latin typeface="TimesTenLTStd-Italic"/>
              </a:rPr>
              <a:t>iM</a:t>
            </a:r>
            <a:r>
              <a:rPr lang="pt-BR" sz="1800" b="1" i="0" u="none" strike="noStrike" baseline="0" dirty="0">
                <a:solidFill>
                  <a:srgbClr val="FFC000"/>
                </a:solidFill>
                <a:latin typeface="TimesTenLTStd-Roman"/>
              </a:rPr>
              <a:t>]</a:t>
            </a:r>
            <a:endParaRPr lang="en-PK" b="1" dirty="0">
              <a:solidFill>
                <a:srgbClr val="FFC000"/>
              </a:solidFill>
            </a:endParaRPr>
          </a:p>
        </p:txBody>
      </p:sp>
    </p:spTree>
    <p:extLst>
      <p:ext uri="{BB962C8B-B14F-4D97-AF65-F5344CB8AC3E}">
        <p14:creationId xmlns:p14="http://schemas.microsoft.com/office/powerpoint/2010/main" val="1879973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619" t="-539" r="7619" b="6832"/>
          <a:stretch/>
        </p:blipFill>
        <p:spPr>
          <a:xfrm>
            <a:off x="4279143" y="1063423"/>
            <a:ext cx="4856447" cy="5794205"/>
          </a:xfrm>
          <a:prstGeom prst="rect">
            <a:avLst/>
          </a:prstGeom>
          <a:solidFill>
            <a:schemeClr val="tx1"/>
          </a:solidFill>
        </p:spPr>
      </p:pic>
      <p:sp>
        <p:nvSpPr>
          <p:cNvPr id="2" name="Slide Number Placeholder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52</a:t>
            </a:fld>
            <a:endParaRPr lang="en-US" dirty="0">
              <a:solidFill>
                <a:prstClr val="white">
                  <a:lumMod val="65000"/>
                  <a:lumOff val="35000"/>
                </a:prstClr>
              </a:solidFill>
            </a:endParaRPr>
          </a:p>
        </p:txBody>
      </p:sp>
      <p:sp>
        <p:nvSpPr>
          <p:cNvPr id="5" name="TextBox 4">
            <a:extLst>
              <a:ext uri="{FF2B5EF4-FFF2-40B4-BE49-F238E27FC236}">
                <a16:creationId xmlns:a16="http://schemas.microsoft.com/office/drawing/2014/main" id="{CEA1C292-B541-6985-0DDF-D20564F1A7BB}"/>
              </a:ext>
            </a:extLst>
          </p:cNvPr>
          <p:cNvSpPr txBox="1"/>
          <p:nvPr/>
        </p:nvSpPr>
        <p:spPr>
          <a:xfrm>
            <a:off x="0" y="290528"/>
            <a:ext cx="4211960" cy="5755422"/>
          </a:xfrm>
          <a:prstGeom prst="rect">
            <a:avLst/>
          </a:prstGeom>
          <a:noFill/>
        </p:spPr>
        <p:txBody>
          <a:bodyPr wrap="square">
            <a:spAutoFit/>
          </a:bodyPr>
          <a:lstStyle/>
          <a:p>
            <a:pPr marL="285750" indent="-285750" algn="just">
              <a:buFont typeface="Arial" panose="020B0604020202020204" pitchFamily="34" charset="0"/>
              <a:buChar char="•"/>
            </a:pPr>
            <a:r>
              <a:rPr lang="en-US" sz="1600" kern="1200" dirty="0">
                <a:solidFill>
                  <a:schemeClr val="tx1"/>
                </a:solidFill>
                <a:effectLst/>
                <a:latin typeface="Arial" pitchFamily="-110" charset="0"/>
                <a:ea typeface="ＭＳ Ｐゴシック" pitchFamily="-110" charset="-128"/>
                <a:cs typeface="ＭＳ Ｐゴシック" pitchFamily="-110" charset="-128"/>
              </a:rPr>
              <a:t>Table 5.3 provides an example of this mapping. </a:t>
            </a:r>
          </a:p>
          <a:p>
            <a:pPr marL="285750" indent="-285750" algn="just">
              <a:buFont typeface="Arial" panose="020B0604020202020204" pitchFamily="34" charset="0"/>
              <a:buChar char="•"/>
            </a:pPr>
            <a:r>
              <a:rPr lang="en-US" sz="1600" kern="1200" dirty="0">
                <a:solidFill>
                  <a:schemeClr val="tx1"/>
                </a:solidFill>
                <a:effectLst/>
                <a:latin typeface="Arial" pitchFamily="-110" charset="0"/>
                <a:ea typeface="ＭＳ Ｐゴシック" pitchFamily="-110" charset="-128"/>
                <a:cs typeface="ＭＳ Ｐゴシック" pitchFamily="-110" charset="-128"/>
              </a:rPr>
              <a:t>Suppose employee ID (</a:t>
            </a:r>
            <a:r>
              <a:rPr lang="en-US" sz="1600" kern="1200" dirty="0" err="1">
                <a:solidFill>
                  <a:schemeClr val="tx1"/>
                </a:solidFill>
                <a:effectLst/>
                <a:latin typeface="Arial" pitchFamily="-110" charset="0"/>
                <a:ea typeface="ＭＳ Ｐゴシック" pitchFamily="-110" charset="-128"/>
                <a:cs typeface="ＭＳ Ｐゴシック" pitchFamily="-110" charset="-128"/>
              </a:rPr>
              <a:t>eid</a:t>
            </a:r>
            <a:r>
              <a:rPr lang="en-US" sz="1600" kern="1200" dirty="0">
                <a:solidFill>
                  <a:schemeClr val="tx1"/>
                </a:solidFill>
                <a:effectLst/>
                <a:latin typeface="Arial" pitchFamily="-110" charset="0"/>
                <a:ea typeface="ＭＳ Ｐゴシック" pitchFamily="-110" charset="-128"/>
                <a:cs typeface="ＭＳ Ｐゴシック" pitchFamily="-110" charset="-128"/>
              </a:rPr>
              <a:t> ) values lie in the range [1, 1000]. </a:t>
            </a:r>
          </a:p>
          <a:p>
            <a:pPr marL="285750" indent="-285750" algn="just">
              <a:buFont typeface="Arial" panose="020B0604020202020204" pitchFamily="34" charset="0"/>
              <a:buChar char="•"/>
            </a:pPr>
            <a:r>
              <a:rPr lang="en-US" sz="1600" kern="1200" dirty="0">
                <a:solidFill>
                  <a:schemeClr val="tx1"/>
                </a:solidFill>
                <a:effectLst/>
                <a:latin typeface="Arial" pitchFamily="-110" charset="0"/>
                <a:ea typeface="ＭＳ Ｐゴシック" pitchFamily="-110" charset="-128"/>
                <a:cs typeface="ＭＳ Ｐゴシック" pitchFamily="-110" charset="-128"/>
              </a:rPr>
              <a:t>We can divide these values into five partitions: [1, 200], [201, 400], [401, 600], [601, 800], and [801, 1000]; then assign index values 1, 2, 3, 4, and 5, respectively</a:t>
            </a:r>
          </a:p>
          <a:p>
            <a:pPr algn="just"/>
            <a:endParaRPr lang="en-US" sz="1600" dirty="0">
              <a:latin typeface="Arial" pitchFamily="-110" charset="0"/>
              <a:ea typeface="ＭＳ Ｐゴシック" pitchFamily="-110" charset="-128"/>
              <a:cs typeface="ＭＳ Ｐゴシック" pitchFamily="-110" charset="-128"/>
            </a:endParaRPr>
          </a:p>
          <a:p>
            <a:pPr marL="285750" indent="-285750" algn="just">
              <a:buFont typeface="Arial" panose="020B0604020202020204" pitchFamily="34" charset="0"/>
              <a:buChar char="•"/>
            </a:pPr>
            <a:r>
              <a:rPr lang="en-US" sz="1600" kern="1200" dirty="0">
                <a:solidFill>
                  <a:schemeClr val="tx1"/>
                </a:solidFill>
                <a:effectLst/>
                <a:latin typeface="Arial" pitchFamily="-110" charset="0"/>
                <a:ea typeface="ＭＳ Ｐゴシック" pitchFamily="-110" charset="-128"/>
                <a:cs typeface="ＭＳ Ｐゴシック" pitchFamily="-110" charset="-128"/>
              </a:rPr>
              <a:t>Table 5.3b shows the resulting table.</a:t>
            </a:r>
          </a:p>
          <a:p>
            <a:pPr marL="285750" indent="-285750" algn="just">
              <a:buFont typeface="Arial" panose="020B0604020202020204" pitchFamily="34" charset="0"/>
              <a:buChar char="•"/>
            </a:pPr>
            <a:r>
              <a:rPr lang="en-US" sz="1600" kern="1200" dirty="0">
                <a:solidFill>
                  <a:schemeClr val="tx1"/>
                </a:solidFill>
                <a:effectLst/>
                <a:latin typeface="Arial" pitchFamily="-110" charset="0"/>
                <a:ea typeface="ＭＳ Ｐゴシック" pitchFamily="-110" charset="-128"/>
                <a:cs typeface="ＭＳ Ｐゴシック" pitchFamily="-110" charset="-128"/>
              </a:rPr>
              <a:t>The values in the first column represent the encrypted values for each row. </a:t>
            </a:r>
          </a:p>
          <a:p>
            <a:pPr marL="285750" indent="-285750" algn="just">
              <a:buFont typeface="Arial" panose="020B0604020202020204" pitchFamily="34" charset="0"/>
              <a:buChar char="•"/>
            </a:pPr>
            <a:r>
              <a:rPr lang="en-US" sz="1600" kern="1200" dirty="0">
                <a:solidFill>
                  <a:schemeClr val="tx1"/>
                </a:solidFill>
                <a:effectLst/>
                <a:latin typeface="Arial" pitchFamily="-110" charset="0"/>
                <a:ea typeface="ＭＳ Ｐゴシック" pitchFamily="-110" charset="-128"/>
                <a:cs typeface="ＭＳ Ｐゴシック" pitchFamily="-110" charset="-128"/>
              </a:rPr>
              <a:t>The actual values depend on the encryption algorithm and the encryption key. The remaining columns show index values for the corresponding attribute values. </a:t>
            </a:r>
          </a:p>
          <a:p>
            <a:pPr marL="285750" indent="-285750" algn="just">
              <a:buFont typeface="Arial" panose="020B0604020202020204" pitchFamily="34" charset="0"/>
              <a:buChar char="•"/>
            </a:pPr>
            <a:r>
              <a:rPr lang="en-US" sz="1600" kern="1200" dirty="0">
                <a:solidFill>
                  <a:schemeClr val="tx1"/>
                </a:solidFill>
                <a:effectLst/>
                <a:latin typeface="Arial" pitchFamily="-110" charset="0"/>
                <a:ea typeface="ＭＳ Ｐゴシック" pitchFamily="-110" charset="-128"/>
                <a:cs typeface="ＭＳ Ｐゴシック" pitchFamily="-110" charset="-128"/>
              </a:rPr>
              <a:t>The mapping functions between attribute values and index values constitute metadata that are stored at the client and data owner locations but not at the server.</a:t>
            </a:r>
          </a:p>
        </p:txBody>
      </p:sp>
    </p:spTree>
    <p:extLst>
      <p:ext uri="{BB962C8B-B14F-4D97-AF65-F5344CB8AC3E}">
        <p14:creationId xmlns:p14="http://schemas.microsoft.com/office/powerpoint/2010/main" val="124690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4CA39-CF9C-A102-BBB9-585E8643EDD8}"/>
              </a:ext>
            </a:extLst>
          </p:cNvPr>
          <p:cNvSpPr>
            <a:spLocks noGrp="1"/>
          </p:cNvSpPr>
          <p:nvPr>
            <p:ph idx="1"/>
          </p:nvPr>
        </p:nvSpPr>
        <p:spPr>
          <a:xfrm>
            <a:off x="181292" y="295736"/>
            <a:ext cx="8783195" cy="6877680"/>
          </a:xfrm>
        </p:spPr>
        <p:txBody>
          <a:bodyPr>
            <a:noAutofit/>
          </a:bodyPr>
          <a:lstStyle/>
          <a:p>
            <a:pPr algn="just"/>
            <a:r>
              <a:rPr lang="en-US" sz="1600" kern="1200" dirty="0">
                <a:solidFill>
                  <a:schemeClr val="tx1"/>
                </a:solidFill>
                <a:effectLst/>
                <a:ea typeface="ＭＳ Ｐゴシック" pitchFamily="-110" charset="-128"/>
                <a:cs typeface="ＭＳ Ｐゴシック" pitchFamily="-110" charset="-128"/>
              </a:rPr>
              <a:t>This arrangement provides for more efficient data retrieval.</a:t>
            </a:r>
          </a:p>
          <a:p>
            <a:pPr algn="just"/>
            <a:r>
              <a:rPr lang="en-US" sz="1600" kern="1200" dirty="0">
                <a:solidFill>
                  <a:schemeClr val="tx1"/>
                </a:solidFill>
                <a:effectLst/>
                <a:ea typeface="ＭＳ Ｐゴシック" pitchFamily="-110" charset="-128"/>
                <a:cs typeface="ＭＳ Ｐゴシック" pitchFamily="-110" charset="-128"/>
              </a:rPr>
              <a:t>Suppose, for example,</a:t>
            </a:r>
            <a:r>
              <a:rPr lang="en-US" sz="1600" kern="1200" baseline="0" dirty="0">
                <a:solidFill>
                  <a:schemeClr val="tx1"/>
                </a:solidFill>
                <a:effectLst/>
                <a:ea typeface="ＭＳ Ｐゴシック" pitchFamily="-110" charset="-128"/>
                <a:cs typeface="ＭＳ Ｐゴシック" pitchFamily="-110" charset="-128"/>
              </a:rPr>
              <a:t> </a:t>
            </a:r>
            <a:r>
              <a:rPr lang="en-US" sz="1600" kern="1200" dirty="0">
                <a:solidFill>
                  <a:schemeClr val="tx1"/>
                </a:solidFill>
                <a:effectLst/>
                <a:ea typeface="ＭＳ Ｐゴシック" pitchFamily="-110" charset="-128"/>
                <a:cs typeface="ＭＳ Ｐゴシック" pitchFamily="-110" charset="-128"/>
              </a:rPr>
              <a:t>a user requests records for all employees with </a:t>
            </a:r>
            <a:r>
              <a:rPr lang="en-US" sz="1600" kern="1200" dirty="0" err="1">
                <a:solidFill>
                  <a:schemeClr val="tx1"/>
                </a:solidFill>
                <a:effectLst/>
                <a:ea typeface="ＭＳ Ｐゴシック" pitchFamily="-110" charset="-128"/>
                <a:cs typeface="ＭＳ Ｐゴシック" pitchFamily="-110" charset="-128"/>
              </a:rPr>
              <a:t>eid</a:t>
            </a:r>
            <a:r>
              <a:rPr lang="en-US" sz="1600" kern="1200" dirty="0">
                <a:solidFill>
                  <a:schemeClr val="tx1"/>
                </a:solidFill>
                <a:effectLst/>
                <a:ea typeface="ＭＳ Ｐゴシック" pitchFamily="-110" charset="-128"/>
                <a:cs typeface="ＭＳ Ｐゴシック" pitchFamily="-110" charset="-128"/>
              </a:rPr>
              <a:t> 6 &lt; 300. </a:t>
            </a:r>
          </a:p>
          <a:p>
            <a:pPr lvl="1" algn="just"/>
            <a:r>
              <a:rPr lang="en-US" sz="1400" kern="1200" dirty="0">
                <a:solidFill>
                  <a:schemeClr val="tx1"/>
                </a:solidFill>
                <a:effectLst/>
                <a:ea typeface="ＭＳ Ｐゴシック" pitchFamily="-110" charset="-128"/>
                <a:cs typeface="ＭＳ Ｐゴシック" pitchFamily="-110" charset="-128"/>
              </a:rPr>
              <a:t>The query processor requests all records with I (</a:t>
            </a:r>
            <a:r>
              <a:rPr lang="en-US" sz="1400" kern="1200" dirty="0" err="1">
                <a:solidFill>
                  <a:schemeClr val="tx1"/>
                </a:solidFill>
                <a:effectLst/>
                <a:ea typeface="ＭＳ Ｐゴシック" pitchFamily="-110" charset="-128"/>
                <a:cs typeface="ＭＳ Ｐゴシック" pitchFamily="-110" charset="-128"/>
              </a:rPr>
              <a:t>eid</a:t>
            </a:r>
            <a:r>
              <a:rPr lang="en-US" sz="1400" kern="1200" dirty="0">
                <a:solidFill>
                  <a:schemeClr val="tx1"/>
                </a:solidFill>
                <a:effectLst/>
                <a:ea typeface="ＭＳ Ｐゴシック" pitchFamily="-110" charset="-128"/>
                <a:cs typeface="ＭＳ Ｐゴシック" pitchFamily="-110" charset="-128"/>
              </a:rPr>
              <a:t> ) =  2.</a:t>
            </a:r>
          </a:p>
          <a:p>
            <a:pPr lvl="1" algn="just"/>
            <a:r>
              <a:rPr lang="en-US" sz="1400" kern="1200" dirty="0">
                <a:solidFill>
                  <a:schemeClr val="tx1"/>
                </a:solidFill>
                <a:effectLst/>
                <a:ea typeface="ＭＳ Ｐゴシック" pitchFamily="-110" charset="-128"/>
                <a:cs typeface="ＭＳ Ｐゴシック" pitchFamily="-110" charset="-128"/>
              </a:rPr>
              <a:t> These are returned by the server. </a:t>
            </a:r>
          </a:p>
          <a:p>
            <a:pPr lvl="1" algn="just"/>
            <a:r>
              <a:rPr lang="en-US" sz="1400" kern="1200" dirty="0">
                <a:solidFill>
                  <a:schemeClr val="tx1"/>
                </a:solidFill>
                <a:effectLst/>
                <a:ea typeface="ＭＳ Ｐゴシック" pitchFamily="-110" charset="-128"/>
                <a:cs typeface="ＭＳ Ｐゴシック" pitchFamily="-110" charset="-128"/>
              </a:rPr>
              <a:t>The query processor decrypts all rows returned, discards those that do not match the original query, and returns the requested unencrypted data to the user.</a:t>
            </a:r>
          </a:p>
          <a:p>
            <a:pPr algn="just"/>
            <a:endParaRPr lang="en-US" sz="1600" kern="1200" dirty="0">
              <a:solidFill>
                <a:schemeClr val="tx1"/>
              </a:solidFill>
              <a:effectLst/>
              <a:ea typeface="ＭＳ Ｐゴシック" pitchFamily="-110" charset="-128"/>
              <a:cs typeface="ＭＳ Ｐゴシック" pitchFamily="-110" charset="-128"/>
            </a:endParaRPr>
          </a:p>
          <a:p>
            <a:pPr algn="just"/>
            <a:r>
              <a:rPr lang="en-US" sz="1600" kern="1200" dirty="0">
                <a:solidFill>
                  <a:schemeClr val="tx1"/>
                </a:solidFill>
                <a:effectLst/>
                <a:ea typeface="ＭＳ Ｐゴシック" pitchFamily="-110" charset="-128"/>
                <a:cs typeface="ＭＳ Ｐゴシック" pitchFamily="-110" charset="-128"/>
              </a:rPr>
              <a:t>The indexing scheme just described does provide a certain amount of information to an attacker, namely a rough relative ordering of rows by a given attribute. To obscure such information, the ordering of indexes can be randomized. For example, the </a:t>
            </a:r>
            <a:r>
              <a:rPr lang="en-US" sz="1600" kern="1200" dirty="0" err="1">
                <a:solidFill>
                  <a:schemeClr val="tx1"/>
                </a:solidFill>
                <a:effectLst/>
                <a:ea typeface="ＭＳ Ｐゴシック" pitchFamily="-110" charset="-128"/>
                <a:cs typeface="ＭＳ Ｐゴシック" pitchFamily="-110" charset="-128"/>
              </a:rPr>
              <a:t>eid</a:t>
            </a:r>
            <a:r>
              <a:rPr lang="en-US" sz="1600" kern="1200" dirty="0">
                <a:solidFill>
                  <a:schemeClr val="tx1"/>
                </a:solidFill>
                <a:effectLst/>
                <a:ea typeface="ＭＳ Ｐゴシック" pitchFamily="-110" charset="-128"/>
                <a:cs typeface="ＭＳ Ｐゴシック" pitchFamily="-110" charset="-128"/>
              </a:rPr>
              <a:t>  values could be partitioned by mapping [1, 200], [201, 400], [401, 600], [601, 800], and [801, 1000] into 2, 3, 5, 1, and 4, respectively. Because the metadata are not stored at the server, an attacker could not gain this information from the server.</a:t>
            </a:r>
          </a:p>
          <a:p>
            <a:pPr algn="just"/>
            <a:endParaRPr lang="en-US" sz="1600" kern="1200" dirty="0">
              <a:solidFill>
                <a:schemeClr val="tx1"/>
              </a:solidFill>
              <a:effectLst/>
              <a:ea typeface="ＭＳ Ｐゴシック" pitchFamily="-110" charset="-128"/>
              <a:cs typeface="ＭＳ Ｐゴシック" pitchFamily="-110" charset="-128"/>
            </a:endParaRPr>
          </a:p>
          <a:p>
            <a:pPr algn="just"/>
            <a:r>
              <a:rPr lang="en-US" sz="1600" kern="1200" dirty="0">
                <a:solidFill>
                  <a:schemeClr val="tx1"/>
                </a:solidFill>
                <a:effectLst/>
                <a:ea typeface="ＭＳ Ｐゴシック" pitchFamily="-110" charset="-128"/>
                <a:cs typeface="ＭＳ Ｐゴシック" pitchFamily="-110" charset="-128"/>
              </a:rPr>
              <a:t>To increase the efficiency of accessing records by means of the primary key, the system could use the encrypted value of the primary key attribute values, or a hash value. In either case, the row corresponding to the primary key value could be retrieved individually. Different portions of the database could be encrypted with different keys, so users would only have access to that portion of the database for which they had the decryption key. </a:t>
            </a:r>
          </a:p>
          <a:p>
            <a:pPr algn="just"/>
            <a:r>
              <a:rPr lang="en-US" sz="1600" kern="1200" dirty="0">
                <a:solidFill>
                  <a:schemeClr val="tx1"/>
                </a:solidFill>
                <a:effectLst/>
                <a:ea typeface="ＭＳ Ｐゴシック" pitchFamily="-110" charset="-128"/>
                <a:cs typeface="ＭＳ Ｐゴシック" pitchFamily="-110" charset="-128"/>
              </a:rPr>
              <a:t>This latter scheme could be incorporated into a role-based access control system.</a:t>
            </a:r>
          </a:p>
          <a:p>
            <a:endParaRPr lang="en-PK" sz="1200" dirty="0"/>
          </a:p>
        </p:txBody>
      </p:sp>
      <p:sp>
        <p:nvSpPr>
          <p:cNvPr id="4" name="Slide Number Placeholder 3">
            <a:extLst>
              <a:ext uri="{FF2B5EF4-FFF2-40B4-BE49-F238E27FC236}">
                <a16:creationId xmlns:a16="http://schemas.microsoft.com/office/drawing/2014/main" id="{4B59882A-2E23-00EC-6714-FCCBF167C491}"/>
              </a:ext>
            </a:extLst>
          </p:cNvPr>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53</a:t>
            </a:fld>
            <a:endParaRPr lang="en-US" dirty="0">
              <a:solidFill>
                <a:prstClr val="white">
                  <a:lumMod val="65000"/>
                  <a:lumOff val="35000"/>
                </a:prstClr>
              </a:solidFill>
            </a:endParaRPr>
          </a:p>
        </p:txBody>
      </p:sp>
    </p:spTree>
    <p:extLst>
      <p:ext uri="{BB962C8B-B14F-4D97-AF65-F5344CB8AC3E}">
        <p14:creationId xmlns:p14="http://schemas.microsoft.com/office/powerpoint/2010/main" val="1070283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81513" y="476672"/>
            <a:ext cx="8229600" cy="1493168"/>
          </a:xfrm>
        </p:spPr>
        <p:txBody>
          <a:bodyPr/>
          <a:lstStyle/>
          <a:p>
            <a:pPr eaLnBrk="1" fontAlgn="auto" hangingPunct="1">
              <a:spcAft>
                <a:spcPts val="0"/>
              </a:spcAft>
              <a:defRPr/>
            </a:pPr>
            <a:r>
              <a:rPr lang="en-US" dirty="0">
                <a:solidFill>
                  <a:schemeClr val="accent6">
                    <a:lumMod val="40000"/>
                    <a:lumOff val="60000"/>
                  </a:schemeClr>
                </a:solidFill>
              </a:rPr>
              <a:t>Relational Databases</a:t>
            </a:r>
          </a:p>
        </p:txBody>
      </p:sp>
      <p:sp>
        <p:nvSpPr>
          <p:cNvPr id="208899" name="Rectangle 3"/>
          <p:cNvSpPr>
            <a:spLocks noGrp="1" noChangeArrowheads="1"/>
          </p:cNvSpPr>
          <p:nvPr>
            <p:ph idx="1"/>
          </p:nvPr>
        </p:nvSpPr>
        <p:spPr>
          <a:xfrm>
            <a:off x="457200" y="1752600"/>
            <a:ext cx="8229600" cy="4525963"/>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70000"/>
              <a:buFont typeface="Wingdings" pitchFamily="-110" charset="2"/>
              <a:buChar char=""/>
              <a:defRPr/>
            </a:pPr>
            <a:r>
              <a:rPr lang="en-US" dirty="0"/>
              <a:t>Table of data consisting of rows and columns</a:t>
            </a:r>
          </a:p>
          <a:p>
            <a:pPr lvl="1" eaLnBrk="1" hangingPunct="1">
              <a:lnSpc>
                <a:spcPct val="90000"/>
              </a:lnSpc>
              <a:buClr>
                <a:schemeClr val="accent6">
                  <a:lumMod val="60000"/>
                  <a:lumOff val="40000"/>
                </a:schemeClr>
              </a:buClr>
              <a:buSzPct val="70000"/>
              <a:buFont typeface="Wingdings" pitchFamily="-110" charset="2"/>
              <a:buChar char=""/>
              <a:defRPr/>
            </a:pPr>
            <a:r>
              <a:rPr lang="en-US" dirty="0"/>
              <a:t>Each column holds a particular type of data</a:t>
            </a:r>
          </a:p>
          <a:p>
            <a:pPr lvl="1" eaLnBrk="1" hangingPunct="1">
              <a:lnSpc>
                <a:spcPct val="90000"/>
              </a:lnSpc>
              <a:buClr>
                <a:schemeClr val="accent6">
                  <a:lumMod val="60000"/>
                  <a:lumOff val="40000"/>
                </a:schemeClr>
              </a:buClr>
              <a:buSzPct val="70000"/>
              <a:buFont typeface="Wingdings" pitchFamily="-110" charset="2"/>
              <a:buChar char=""/>
              <a:defRPr/>
            </a:pPr>
            <a:r>
              <a:rPr lang="en-US" dirty="0"/>
              <a:t>Each row contains a specific value for each column</a:t>
            </a:r>
          </a:p>
          <a:p>
            <a:pPr lvl="1" eaLnBrk="1" hangingPunct="1">
              <a:lnSpc>
                <a:spcPct val="90000"/>
              </a:lnSpc>
              <a:buClr>
                <a:schemeClr val="accent6">
                  <a:lumMod val="60000"/>
                  <a:lumOff val="40000"/>
                </a:schemeClr>
              </a:buClr>
              <a:buSzPct val="70000"/>
              <a:buFont typeface="Wingdings" pitchFamily="-110" charset="2"/>
              <a:buChar char=""/>
              <a:defRPr/>
            </a:pPr>
            <a:r>
              <a:rPr lang="en-US" dirty="0"/>
              <a:t>Ideally has one column where all values are unique, forming an identifier/key for that row</a:t>
            </a:r>
          </a:p>
          <a:p>
            <a:pPr lvl="1" eaLnBrk="1" hangingPunct="1">
              <a:lnSpc>
                <a:spcPct val="90000"/>
              </a:lnSpc>
              <a:buClr>
                <a:schemeClr val="accent6">
                  <a:lumMod val="60000"/>
                  <a:lumOff val="40000"/>
                </a:schemeClr>
              </a:buClr>
              <a:buSzPct val="70000"/>
              <a:buFont typeface="Wingdings" pitchFamily="-110" charset="2"/>
              <a:buChar char=""/>
              <a:defRPr/>
            </a:pPr>
            <a:endParaRPr lang="en-US" dirty="0"/>
          </a:p>
          <a:p>
            <a:pPr eaLnBrk="1" hangingPunct="1">
              <a:lnSpc>
                <a:spcPct val="90000"/>
              </a:lnSpc>
              <a:buClr>
                <a:schemeClr val="accent6">
                  <a:lumMod val="60000"/>
                  <a:lumOff val="40000"/>
                </a:schemeClr>
              </a:buClr>
              <a:buSzPct val="70000"/>
              <a:buFont typeface="Wingdings" pitchFamily="-110" charset="2"/>
              <a:buChar char=""/>
              <a:defRPr/>
            </a:pPr>
            <a:r>
              <a:rPr lang="en-US" dirty="0"/>
              <a:t>Enables the creation of multiple tables linked together by a unique identifier that is present in all tables</a:t>
            </a:r>
            <a:endParaRPr lang="en-US" sz="1600" dirty="0"/>
          </a:p>
          <a:p>
            <a:pPr eaLnBrk="1" hangingPunct="1">
              <a:lnSpc>
                <a:spcPct val="90000"/>
              </a:lnSpc>
              <a:buClr>
                <a:schemeClr val="accent6">
                  <a:lumMod val="60000"/>
                  <a:lumOff val="40000"/>
                </a:schemeClr>
              </a:buClr>
              <a:buSzPct val="70000"/>
              <a:buFont typeface="Wingdings" pitchFamily="-110" charset="2"/>
              <a:buChar char=""/>
              <a:defRPr/>
            </a:pPr>
            <a:endParaRPr lang="en-US" sz="1600" dirty="0"/>
          </a:p>
          <a:p>
            <a:pPr eaLnBrk="1" hangingPunct="1">
              <a:lnSpc>
                <a:spcPct val="90000"/>
              </a:lnSpc>
              <a:buClr>
                <a:schemeClr val="accent6">
                  <a:lumMod val="60000"/>
                  <a:lumOff val="40000"/>
                </a:schemeClr>
              </a:buClr>
              <a:buSzPct val="70000"/>
              <a:buFont typeface="Wingdings" pitchFamily="-110" charset="2"/>
              <a:buChar char=""/>
              <a:defRPr/>
            </a:pPr>
            <a:r>
              <a:rPr lang="en-US" dirty="0"/>
              <a:t>Use a relational query language to access the database</a:t>
            </a:r>
          </a:p>
          <a:p>
            <a:pPr lvl="1">
              <a:lnSpc>
                <a:spcPct val="90000"/>
              </a:lnSpc>
              <a:buClr>
                <a:schemeClr val="accent6">
                  <a:lumMod val="60000"/>
                  <a:lumOff val="40000"/>
                </a:schemeClr>
              </a:buClr>
              <a:buSzPct val="70000"/>
              <a:buFont typeface="Wingdings" pitchFamily="-110" charset="2"/>
              <a:buChar char=""/>
              <a:defRPr/>
            </a:pPr>
            <a:r>
              <a:rPr lang="en-US" dirty="0"/>
              <a:t>Allows the user to request data that fit a given set of criteria</a:t>
            </a: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2.pdf"/>
          <p:cNvPicPr>
            <a:picLocks noChangeAspect="1"/>
          </p:cNvPicPr>
          <p:nvPr/>
        </p:nvPicPr>
        <p:blipFill rotWithShape="1">
          <a:blip r:embed="rId3">
            <a:extLst>
              <a:ext uri="{28A0092B-C50C-407E-A947-70E740481C1C}">
                <a14:useLocalDpi xmlns:a14="http://schemas.microsoft.com/office/drawing/2010/main" val="0"/>
              </a:ext>
            </a:extLst>
          </a:blip>
          <a:srcRect l="5567" t="8193" r="8250" b="11491"/>
          <a:stretch/>
        </p:blipFill>
        <p:spPr>
          <a:xfrm>
            <a:off x="4459442" y="1213272"/>
            <a:ext cx="4680520" cy="5644728"/>
          </a:xfrm>
          <a:prstGeom prst="rect">
            <a:avLst/>
          </a:prstGeom>
          <a:solidFill>
            <a:schemeClr val="accent5">
              <a:lumMod val="60000"/>
              <a:lumOff val="40000"/>
            </a:schemeClr>
          </a:solidFill>
        </p:spPr>
      </p:pic>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sp>
        <p:nvSpPr>
          <p:cNvPr id="4" name="Rectangle 3"/>
          <p:cNvSpPr/>
          <p:nvPr/>
        </p:nvSpPr>
        <p:spPr>
          <a:xfrm>
            <a:off x="0" y="1213272"/>
            <a:ext cx="4680520" cy="5078313"/>
          </a:xfrm>
          <a:prstGeom prst="rect">
            <a:avLst/>
          </a:prstGeom>
        </p:spPr>
        <p:txBody>
          <a:bodyPr wrap="square">
            <a:spAutoFit/>
          </a:bodyPr>
          <a:lstStyle/>
          <a:p>
            <a:pPr marL="285750" indent="-285750">
              <a:buFont typeface="Arial" panose="020B0604020202020204" pitchFamily="34" charset="0"/>
              <a:buChar char="•"/>
            </a:pPr>
            <a:r>
              <a:rPr lang="en-US" dirty="0"/>
              <a:t>Figure 5.2 shows how new services and features can be added to the telephone database without reconstructing the main table. </a:t>
            </a:r>
          </a:p>
          <a:p>
            <a:pPr marL="285750" indent="-285750">
              <a:buFont typeface="Arial" panose="020B0604020202020204" pitchFamily="34" charset="0"/>
              <a:buChar char="•"/>
            </a:pPr>
            <a:r>
              <a:rPr lang="en-US" dirty="0"/>
              <a:t>In this example, there is a primary table with basic information for each telephone number.</a:t>
            </a:r>
          </a:p>
          <a:p>
            <a:pPr marL="285750" indent="-285750">
              <a:buFont typeface="Arial" panose="020B0604020202020204" pitchFamily="34" charset="0"/>
              <a:buChar char="•"/>
            </a:pPr>
            <a:r>
              <a:rPr lang="en-US" dirty="0"/>
              <a:t> The telephone number serves as a primary key. </a:t>
            </a:r>
          </a:p>
          <a:p>
            <a:pPr marL="285750" indent="-285750">
              <a:buFont typeface="Arial" panose="020B0604020202020204" pitchFamily="34" charset="0"/>
              <a:buChar char="•"/>
            </a:pPr>
            <a:r>
              <a:rPr lang="en-US" dirty="0"/>
              <a:t>The database administrator can then define a new table with a column for the primary key and other columns for other information.</a:t>
            </a:r>
          </a:p>
          <a:p>
            <a:pPr marL="285750" indent="-285750">
              <a:buFont typeface="Arial" panose="020B0604020202020204" pitchFamily="34" charset="0"/>
              <a:buChar char="•"/>
            </a:pPr>
            <a:r>
              <a:rPr lang="en-US" dirty="0"/>
              <a:t>Users and applications use a relational query language to access the database.</a:t>
            </a:r>
          </a:p>
          <a:p>
            <a:pPr marL="285750" indent="-285750">
              <a:buFont typeface="Arial" panose="020B0604020202020204" pitchFamily="34" charset="0"/>
              <a:buChar char="•"/>
            </a:pPr>
            <a:r>
              <a:rPr lang="en-US" dirty="0"/>
              <a:t>The query language uses declarative statements rather than the procedural instructions of a programming language.</a:t>
            </a:r>
          </a:p>
        </p:txBody>
      </p:sp>
    </p:spTree>
  </p:cSld>
  <p:clrMapOvr>
    <a:masterClrMapping/>
  </p:clrMapOvr>
  <p:transition spd="slow">
    <p:pull dir="l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idx="4294967295"/>
          </p:nvPr>
        </p:nvSpPr>
        <p:spPr>
          <a:xfrm>
            <a:off x="0" y="0"/>
            <a:ext cx="8229600" cy="1600200"/>
          </a:xfrm>
        </p:spPr>
        <p:txBody>
          <a:bodyPr/>
          <a:lstStyle/>
          <a:p>
            <a:pPr eaLnBrk="1" fontAlgn="auto" hangingPunct="1">
              <a:spcAft>
                <a:spcPts val="0"/>
              </a:spcAft>
              <a:defRPr/>
            </a:pPr>
            <a:r>
              <a:rPr lang="en-US" dirty="0">
                <a:solidFill>
                  <a:schemeClr val="accent6">
                    <a:lumMod val="40000"/>
                    <a:lumOff val="60000"/>
                  </a:schemeClr>
                </a:solidFill>
              </a:rPr>
              <a:t>Relational Database Elements</a:t>
            </a:r>
          </a:p>
        </p:txBody>
      </p:sp>
      <p:sp>
        <p:nvSpPr>
          <p:cNvPr id="212995" name="Rectangle 3"/>
          <p:cNvSpPr>
            <a:spLocks noGrp="1" noChangeArrowheads="1"/>
          </p:cNvSpPr>
          <p:nvPr>
            <p:ph idx="4294967295"/>
          </p:nvPr>
        </p:nvSpPr>
        <p:spPr>
          <a:xfrm>
            <a:off x="0" y="2349500"/>
            <a:ext cx="3733800" cy="2336800"/>
          </a:xfrm>
        </p:spPr>
        <p:txBody>
          <a:bodyPr wrap="square" numCol="1" anchor="t" anchorCtr="0" compatLnSpc="1">
            <a:prstTxWarp prst="textNoShape">
              <a:avLst/>
            </a:prstTxWarp>
            <a:noAutofit/>
          </a:bodyPr>
          <a:lstStyle/>
          <a:p>
            <a:pPr eaLnBrk="1" hangingPunct="1">
              <a:lnSpc>
                <a:spcPct val="80000"/>
              </a:lnSpc>
              <a:buClr>
                <a:schemeClr val="accent6">
                  <a:lumMod val="40000"/>
                  <a:lumOff val="60000"/>
                </a:schemeClr>
              </a:buClr>
              <a:buSzPct val="55000"/>
              <a:buFont typeface="Wingdings" pitchFamily="-110" charset="2"/>
              <a:buChar char=""/>
              <a:defRPr/>
            </a:pPr>
            <a:r>
              <a:rPr lang="en-US" sz="2800" dirty="0"/>
              <a:t>Relation</a:t>
            </a:r>
          </a:p>
          <a:p>
            <a:pPr lvl="1">
              <a:lnSpc>
                <a:spcPct val="80000"/>
              </a:lnSpc>
              <a:buClr>
                <a:schemeClr val="accent6">
                  <a:lumMod val="40000"/>
                  <a:lumOff val="60000"/>
                </a:schemeClr>
              </a:buClr>
              <a:buSzPct val="55000"/>
              <a:buFont typeface="Wingdings" pitchFamily="-110" charset="2"/>
              <a:buChar char=""/>
              <a:defRPr/>
            </a:pPr>
            <a:r>
              <a:rPr lang="en-US" sz="2400" dirty="0"/>
              <a:t>Table/file</a:t>
            </a:r>
          </a:p>
          <a:p>
            <a:pPr eaLnBrk="1" hangingPunct="1">
              <a:lnSpc>
                <a:spcPct val="80000"/>
              </a:lnSpc>
              <a:buClr>
                <a:schemeClr val="accent6">
                  <a:lumMod val="40000"/>
                  <a:lumOff val="60000"/>
                </a:schemeClr>
              </a:buClr>
              <a:buSzPct val="55000"/>
              <a:buFont typeface="Wingdings" pitchFamily="-110" charset="2"/>
              <a:buChar char=""/>
              <a:defRPr/>
            </a:pPr>
            <a:r>
              <a:rPr lang="en-US" sz="2800" dirty="0"/>
              <a:t>Tuple</a:t>
            </a:r>
          </a:p>
          <a:p>
            <a:pPr lvl="1">
              <a:lnSpc>
                <a:spcPct val="80000"/>
              </a:lnSpc>
              <a:buClr>
                <a:schemeClr val="accent6">
                  <a:lumMod val="40000"/>
                  <a:lumOff val="60000"/>
                </a:schemeClr>
              </a:buClr>
              <a:buSzPct val="55000"/>
              <a:buFont typeface="Wingdings" pitchFamily="-110" charset="2"/>
              <a:buChar char=""/>
              <a:defRPr/>
            </a:pPr>
            <a:r>
              <a:rPr lang="en-US" sz="2400" dirty="0"/>
              <a:t>Row/record</a:t>
            </a:r>
          </a:p>
          <a:p>
            <a:pPr eaLnBrk="1" hangingPunct="1">
              <a:lnSpc>
                <a:spcPct val="80000"/>
              </a:lnSpc>
              <a:buClr>
                <a:schemeClr val="accent6">
                  <a:lumMod val="40000"/>
                  <a:lumOff val="60000"/>
                </a:schemeClr>
              </a:buClr>
              <a:buSzPct val="55000"/>
              <a:buFont typeface="Wingdings" pitchFamily="-110" charset="2"/>
              <a:buChar char=""/>
              <a:defRPr/>
            </a:pPr>
            <a:r>
              <a:rPr lang="en-US" sz="2800" dirty="0"/>
              <a:t>Attribute</a:t>
            </a:r>
          </a:p>
          <a:p>
            <a:pPr lvl="1">
              <a:lnSpc>
                <a:spcPct val="80000"/>
              </a:lnSpc>
              <a:buClr>
                <a:schemeClr val="accent6">
                  <a:lumMod val="40000"/>
                  <a:lumOff val="60000"/>
                </a:schemeClr>
              </a:buClr>
              <a:buSzPct val="55000"/>
              <a:buFont typeface="Wingdings" pitchFamily="-110" charset="2"/>
              <a:buChar char=""/>
              <a:defRPr/>
            </a:pPr>
            <a:r>
              <a:rPr lang="en-US" sz="2400" dirty="0"/>
              <a:t>Column/field</a:t>
            </a:r>
          </a:p>
        </p:txBody>
      </p:sp>
      <p:graphicFrame>
        <p:nvGraphicFramePr>
          <p:cNvPr id="4" name="Diagram 3"/>
          <p:cNvGraphicFramePr/>
          <p:nvPr>
            <p:extLst>
              <p:ext uri="{D42A27DB-BD31-4B8C-83A1-F6EECF244321}">
                <p14:modId xmlns:p14="http://schemas.microsoft.com/office/powerpoint/2010/main" val="2087329782"/>
              </p:ext>
            </p:extLst>
          </p:nvPr>
        </p:nvGraphicFramePr>
        <p:xfrm>
          <a:off x="3733800" y="1600200"/>
          <a:ext cx="5257800" cy="5069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0228" r="20308" b="13892"/>
          <a:stretch/>
        </p:blipFill>
        <p:spPr>
          <a:xfrm>
            <a:off x="179512" y="2852936"/>
            <a:ext cx="8827754" cy="2561996"/>
          </a:xfrm>
          <a:prstGeom prst="rect">
            <a:avLst/>
          </a:prstGeom>
        </p:spPr>
      </p:pic>
      <p:sp>
        <p:nvSpPr>
          <p:cNvPr id="6" name="TextBox 5"/>
          <p:cNvSpPr txBox="1"/>
          <p:nvPr/>
        </p:nvSpPr>
        <p:spPr>
          <a:xfrm>
            <a:off x="8354" y="476672"/>
            <a:ext cx="9135646" cy="1200329"/>
          </a:xfrm>
          <a:prstGeom prst="rect">
            <a:avLst/>
          </a:prstGeom>
          <a:noFill/>
        </p:spPr>
        <p:txBody>
          <a:bodyPr wrap="square" rtlCol="0">
            <a:spAutoFit/>
          </a:bodyPr>
          <a:lstStyle/>
          <a:p>
            <a:pPr algn="ctr"/>
            <a:r>
              <a:rPr lang="en-US" sz="4000" dirty="0">
                <a:latin typeface="+mn-lt"/>
              </a:rPr>
              <a:t>Table 5.1  </a:t>
            </a:r>
          </a:p>
          <a:p>
            <a:pPr algn="ctr"/>
            <a:r>
              <a:rPr lang="en-US" sz="3200" dirty="0">
                <a:latin typeface="+mn-lt"/>
              </a:rPr>
              <a:t>Basic Terminology for Relational Databases </a:t>
            </a:r>
          </a:p>
        </p:txBody>
      </p:sp>
      <p:sp>
        <p:nvSpPr>
          <p:cNvPr id="2" name="Slide Number Placeholder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Tree>
    <p:extLst>
      <p:ext uri="{BB962C8B-B14F-4D97-AF65-F5344CB8AC3E}">
        <p14:creationId xmlns:p14="http://schemas.microsoft.com/office/powerpoint/2010/main" val="4025220450"/>
      </p:ext>
    </p:extLst>
  </p:cSld>
  <p:clrMapOvr>
    <a:masterClrMapping/>
  </p:clrMapOvr>
  <p:transition spd="slow">
    <p:zoom dir="in"/>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Ion</Template>
  <TotalTime>36973</TotalTime>
  <Words>18650</Words>
  <Application>Microsoft Office PowerPoint</Application>
  <PresentationFormat>On-screen Show (4:3)</PresentationFormat>
  <Paragraphs>1725</Paragraphs>
  <Slides>53</Slides>
  <Notes>47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Arial</vt:lpstr>
      <vt:lpstr>Century Gothic</vt:lpstr>
      <vt:lpstr>MathematicalPiLTStd</vt:lpstr>
      <vt:lpstr>PearsonMATHPRO02</vt:lpstr>
      <vt:lpstr>PearsonMATHPRO08</vt:lpstr>
      <vt:lpstr>PearsonMATHPRO13</vt:lpstr>
      <vt:lpstr>Times New Roman</vt:lpstr>
      <vt:lpstr>TimesTenLTStd-Bold</vt:lpstr>
      <vt:lpstr>TimesTenLTStd-Italic</vt:lpstr>
      <vt:lpstr>TimesTenLTStd-Roman</vt:lpstr>
      <vt:lpstr>Wingdings</vt:lpstr>
      <vt:lpstr>Wingdings 3</vt:lpstr>
      <vt:lpstr>Ion</vt:lpstr>
      <vt:lpstr>Information Security Fall 2022</vt:lpstr>
      <vt:lpstr>PowerPoint Presentation</vt:lpstr>
      <vt:lpstr>Database Security</vt:lpstr>
      <vt:lpstr>Databases</vt:lpstr>
      <vt:lpstr>PowerPoint Presentation</vt:lpstr>
      <vt:lpstr>Relational Databases</vt:lpstr>
      <vt:lpstr>PowerPoint Presentation</vt:lpstr>
      <vt:lpstr>Relational Database Elements</vt:lpstr>
      <vt:lpstr>PowerPoint Presentation</vt:lpstr>
      <vt:lpstr>PowerPoint Presentation</vt:lpstr>
      <vt:lpstr>PowerPoint Presentation</vt:lpstr>
      <vt:lpstr>Structured Query Language  (SQL)</vt:lpstr>
      <vt:lpstr>Structured Query Language  (SQL)</vt:lpstr>
      <vt:lpstr>Structured Query Language  (SQL)</vt:lpstr>
      <vt:lpstr>Structured Query Language  (SQL)</vt:lpstr>
      <vt:lpstr>SQL Injection Attacks (SQLi)</vt:lpstr>
      <vt:lpstr>A Typical SQLi Attack</vt:lpstr>
      <vt:lpstr>PowerPoint Presentation</vt:lpstr>
      <vt:lpstr>Injection Technique</vt:lpstr>
      <vt:lpstr>Injection Technique</vt:lpstr>
      <vt:lpstr>SQLi Attack Avenues</vt:lpstr>
      <vt:lpstr>SQLi Attack Avenues</vt:lpstr>
      <vt:lpstr>SQLi Attack Avenues</vt:lpstr>
      <vt:lpstr>Types of SQL injection attacks </vt:lpstr>
      <vt:lpstr>Types of SQL injection attacks </vt:lpstr>
      <vt:lpstr>Inband Attacks</vt:lpstr>
      <vt:lpstr>Inband Attacks</vt:lpstr>
      <vt:lpstr>Inband Attacks</vt:lpstr>
      <vt:lpstr>Inferential Attack</vt:lpstr>
      <vt:lpstr>Inferential Attack</vt:lpstr>
      <vt:lpstr>Out-of-Band Attack</vt:lpstr>
      <vt:lpstr>SQLi Countermeasures</vt:lpstr>
      <vt:lpstr>SQLi Countermeasures</vt:lpstr>
      <vt:lpstr>SQLi Countermeasures</vt:lpstr>
      <vt:lpstr>Database Access Control</vt:lpstr>
      <vt:lpstr>SQL Access Definition</vt:lpstr>
      <vt:lpstr>SQL Access Definition</vt:lpstr>
      <vt:lpstr>Cascading Authorizations</vt:lpstr>
      <vt:lpstr>Role-Based Access Control (RBAC)</vt:lpstr>
      <vt:lpstr>PowerPoint Presentation</vt:lpstr>
      <vt:lpstr>PowerPoint Presentation</vt:lpstr>
      <vt:lpstr>PowerPoint Presentation</vt:lpstr>
      <vt:lpstr>Inference Detection</vt:lpstr>
      <vt:lpstr>PowerPoint Presentation</vt:lpstr>
      <vt:lpstr>PowerPoint Presentation</vt:lpstr>
      <vt:lpstr>Database 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5 Lecture Overheads</dc:subject>
  <dc:creator>Dr Lawrie Brown</dc:creator>
  <cp:keywords/>
  <dc:description/>
  <cp:lastModifiedBy>Aqsa Aslam</cp:lastModifiedBy>
  <cp:revision>237</cp:revision>
  <dcterms:created xsi:type="dcterms:W3CDTF">2014-08-18T18:16:43Z</dcterms:created>
  <dcterms:modified xsi:type="dcterms:W3CDTF">2022-10-24T09:40:05Z</dcterms:modified>
  <cp:category/>
</cp:coreProperties>
</file>